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303" r:id="rId4"/>
    <p:sldId id="304" r:id="rId5"/>
    <p:sldId id="314" r:id="rId6"/>
    <p:sldId id="296" r:id="rId7"/>
    <p:sldId id="297" r:id="rId8"/>
    <p:sldId id="298" r:id="rId9"/>
    <p:sldId id="300" r:id="rId10"/>
    <p:sldId id="299" r:id="rId11"/>
    <p:sldId id="301" r:id="rId12"/>
    <p:sldId id="307" r:id="rId13"/>
    <p:sldId id="308" r:id="rId14"/>
    <p:sldId id="309" r:id="rId15"/>
    <p:sldId id="310" r:id="rId16"/>
    <p:sldId id="274" r:id="rId17"/>
    <p:sldId id="283" r:id="rId18"/>
    <p:sldId id="315" r:id="rId19"/>
    <p:sldId id="316" r:id="rId20"/>
    <p:sldId id="317" r:id="rId21"/>
    <p:sldId id="284" r:id="rId22"/>
    <p:sldId id="295" r:id="rId23"/>
    <p:sldId id="275" r:id="rId24"/>
    <p:sldId id="302" r:id="rId25"/>
    <p:sldId id="285" r:id="rId26"/>
    <p:sldId id="311" r:id="rId27"/>
    <p:sldId id="271" r:id="rId28"/>
    <p:sldId id="289" r:id="rId29"/>
    <p:sldId id="260" r:id="rId30"/>
    <p:sldId id="305" r:id="rId31"/>
    <p:sldId id="290" r:id="rId32"/>
    <p:sldId id="291" r:id="rId33"/>
    <p:sldId id="276" r:id="rId34"/>
    <p:sldId id="292" r:id="rId35"/>
    <p:sldId id="293" r:id="rId36"/>
    <p:sldId id="277" r:id="rId37"/>
    <p:sldId id="279" r:id="rId38"/>
    <p:sldId id="278" r:id="rId39"/>
    <p:sldId id="273" r:id="rId40"/>
    <p:sldId id="282" r:id="rId41"/>
    <p:sldId id="312" r:id="rId42"/>
    <p:sldId id="31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24"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6EA8618-168E-4227-8D1D-D3515D49C48B}" type="datetimeFigureOut">
              <a:rPr lang="en-US"/>
              <a:pPr>
                <a:defRPr/>
              </a:pPr>
              <a:t>10/30/12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463E25A5-62F2-4278-8BE0-0C9739BE420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D3E35645-4B74-4258-A0AC-81A9D9527DC1}" type="datetimeFigureOut">
              <a:rPr lang="en-US"/>
              <a:pPr>
                <a:defRPr/>
              </a:pPr>
              <a:t>10/30/12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05B6A11-ADEF-4F99-8C64-C9749B50143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19A71-59AF-4E6E-9C79-98DB8BBEF0D9}" type="datetimeFigureOut">
              <a:rPr lang="en-US"/>
              <a:pPr>
                <a:defRPr/>
              </a:pPr>
              <a:t>10/30/12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B08B9-FD16-4797-8E10-6427522A918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0300DB7-FC01-4E2C-A92C-026F864B1285}" type="datetimeFigureOut">
              <a:rPr lang="en-US"/>
              <a:pPr>
                <a:defRPr/>
              </a:pPr>
              <a:t>10/30/12</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5910A47F-E63C-468F-812B-8E06DDABDCD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8A0C0D5C-FC99-457A-8592-CA014293CD57}" type="datetimeFigureOut">
              <a:rPr lang="en-US"/>
              <a:pPr>
                <a:defRPr/>
              </a:pPr>
              <a:t>10/30/12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B02BE89-4BE7-45AD-86E5-01D0BF0C7D6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262B0D9-3B86-4DC5-973A-587DE0D84DE3}" type="datetimeFigureOut">
              <a:rPr lang="en-US"/>
              <a:pPr>
                <a:defRPr/>
              </a:pPr>
              <a:t>10/30/12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0F06E8B-6F14-42E4-97AE-DFDA2EA1D26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4E27C4DA-CA32-428C-B574-A173004239C0}" type="datetimeFigureOut">
              <a:rPr lang="en-US"/>
              <a:pPr>
                <a:defRPr/>
              </a:pPr>
              <a:t>10/30/12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3CD9E0F8-AB2A-4A23-933C-3327C42A12E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C5341A01-19E5-439B-A1C5-1EA48531E391}" type="datetimeFigureOut">
              <a:rPr lang="en-US"/>
              <a:pPr>
                <a:defRPr/>
              </a:pPr>
              <a:t>10/30/12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9E81120-4CEE-4AFF-B592-7F99F2095E2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314E536-A826-47F6-856B-386E771AD726}" type="datetimeFigureOut">
              <a:rPr lang="en-US"/>
              <a:pPr>
                <a:defRPr/>
              </a:pPr>
              <a:t>10/30/12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0F29A1A6-8EB4-4932-B02B-F1C503915E4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DB5BE7CD-B819-4E9B-8A26-2CF04898A0CD}" type="datetimeFigureOut">
              <a:rPr lang="en-US"/>
              <a:pPr>
                <a:defRPr/>
              </a:pPr>
              <a:t>10/30/12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3B714F5-578C-47C8-BEB0-C1AC35FA059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863FA592-BC7F-4546-8526-3B36938690A2}" type="datetimeFigureOut">
              <a:rPr lang="en-US"/>
              <a:pPr>
                <a:defRPr/>
              </a:pPr>
              <a:t>10/30/12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CD65E12A-005D-4D93-B044-DC01A017970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4D138735-A408-4619-8156-A2FD8A94077A}" type="datetimeFigureOut">
              <a:rPr lang="en-US"/>
              <a:pPr>
                <a:defRPr/>
              </a:pPr>
              <a:t>10/30/12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B62FB23D-78E8-4EE1-A281-44B1E5423369}"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5" r:id="rId5"/>
    <p:sldLayoutId id="2147483670" r:id="rId6"/>
    <p:sldLayoutId id="2147483676" r:id="rId7"/>
    <p:sldLayoutId id="2147483677" r:id="rId8"/>
    <p:sldLayoutId id="2147483678" r:id="rId9"/>
    <p:sldLayoutId id="2147483671" r:id="rId10"/>
    <p:sldLayoutId id="214748367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1"/>
            <a:ext cx="8915400" cy="2666999"/>
          </a:xfrm>
        </p:spPr>
        <p:txBody>
          <a:bodyPr/>
          <a:lstStyle/>
          <a:p>
            <a:pPr eaLnBrk="1" fontAlgn="auto" hangingPunct="1">
              <a:spcAft>
                <a:spcPts val="0"/>
              </a:spcAft>
              <a:defRPr/>
            </a:pPr>
            <a:r>
              <a:rPr lang="en-US" sz="6600" dirty="0" smtClean="0"/>
              <a:t>WELCOME TO DEBATE!</a:t>
            </a:r>
            <a:endParaRPr lang="en-US" sz="6600" dirty="0"/>
          </a:p>
        </p:txBody>
      </p:sp>
      <p:sp>
        <p:nvSpPr>
          <p:cNvPr id="13314" name="Subtitle 2"/>
          <p:cNvSpPr>
            <a:spLocks noGrp="1"/>
          </p:cNvSpPr>
          <p:nvPr>
            <p:ph type="subTitle" idx="1"/>
          </p:nvPr>
        </p:nvSpPr>
        <p:spPr>
          <a:xfrm>
            <a:off x="1600200" y="3886200"/>
            <a:ext cx="5791200" cy="914400"/>
          </a:xfrm>
        </p:spPr>
        <p:txBody>
          <a:bodyPr/>
          <a:lstStyle/>
          <a:p>
            <a:pPr algn="ctr" eaLnBrk="1" hangingPunct="1"/>
            <a:r>
              <a:rPr lang="en-US" b="1" dirty="0" smtClean="0">
                <a:solidFill>
                  <a:srgbClr val="442117"/>
                </a:solidFill>
                <a:latin typeface="Constantia" pitchFamily="18" charset="0"/>
              </a:rPr>
              <a:t>WHAT IS DEBATE?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type of debate should I have my students do?</a:t>
            </a:r>
            <a:endParaRPr lang="en-US" dirty="0"/>
          </a:p>
        </p:txBody>
      </p:sp>
      <p:sp>
        <p:nvSpPr>
          <p:cNvPr id="3" name="Content Placeholder 2"/>
          <p:cNvSpPr>
            <a:spLocks noGrp="1"/>
          </p:cNvSpPr>
          <p:nvPr>
            <p:ph idx="1"/>
          </p:nvPr>
        </p:nvSpPr>
        <p:spPr>
          <a:xfrm>
            <a:off x="304800" y="1554162"/>
            <a:ext cx="8686800" cy="5303837"/>
          </a:xfrm>
        </p:spPr>
        <p:txBody>
          <a:bodyPr/>
          <a:lstStyle/>
          <a:p>
            <a:r>
              <a:rPr lang="en-US" dirty="0" smtClean="0"/>
              <a:t>Determine your goals</a:t>
            </a:r>
          </a:p>
          <a:p>
            <a:pPr lvl="1"/>
            <a:r>
              <a:rPr lang="en-US" dirty="0" smtClean="0"/>
              <a:t>Time</a:t>
            </a:r>
          </a:p>
          <a:p>
            <a:pPr lvl="1"/>
            <a:r>
              <a:rPr lang="en-US" dirty="0" smtClean="0"/>
              <a:t>Type of involvement (school program v.  Classroom activity)</a:t>
            </a:r>
          </a:p>
          <a:p>
            <a:pPr lvl="1"/>
            <a:r>
              <a:rPr lang="en-US" dirty="0" smtClean="0"/>
              <a:t>Competition level</a:t>
            </a:r>
          </a:p>
          <a:p>
            <a:r>
              <a:rPr lang="en-US" dirty="0" smtClean="0"/>
              <a:t>Evaluate your students</a:t>
            </a:r>
          </a:p>
          <a:p>
            <a:pPr lvl="1"/>
            <a:r>
              <a:rPr lang="en-US" dirty="0" smtClean="0"/>
              <a:t>Numbers</a:t>
            </a:r>
          </a:p>
          <a:p>
            <a:pPr lvl="1"/>
            <a:r>
              <a:rPr lang="en-US" dirty="0" smtClean="0"/>
              <a:t>Work ethics</a:t>
            </a:r>
          </a:p>
          <a:p>
            <a:r>
              <a:rPr lang="en-US" dirty="0" smtClean="0"/>
              <a:t>How many of </a:t>
            </a:r>
            <a:r>
              <a:rPr lang="en-US" i="1" dirty="0" smtClean="0"/>
              <a:t>you</a:t>
            </a:r>
            <a:r>
              <a:rPr lang="en-US" dirty="0" smtClean="0"/>
              <a:t> are there?</a:t>
            </a:r>
          </a:p>
          <a:p>
            <a:pPr lvl="1"/>
            <a:endParaRPr lang="en-US" dirty="0"/>
          </a:p>
        </p:txBody>
      </p:sp>
    </p:spTree>
    <p:extLst>
      <p:ext uri="{BB962C8B-B14F-4D97-AF65-F5344CB8AC3E}">
        <p14:creationId xmlns:p14="http://schemas.microsoft.com/office/powerpoint/2010/main" val="233110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How do I teach debate?!</a:t>
            </a:r>
            <a:endParaRPr lang="en-US" dirty="0">
              <a:latin typeface="Chalkduster"/>
              <a:cs typeface="Chalkduster"/>
            </a:endParaRPr>
          </a:p>
        </p:txBody>
      </p:sp>
      <p:sp>
        <p:nvSpPr>
          <p:cNvPr id="3" name="Content Placeholder 2"/>
          <p:cNvSpPr>
            <a:spLocks noGrp="1"/>
          </p:cNvSpPr>
          <p:nvPr>
            <p:ph idx="1"/>
          </p:nvPr>
        </p:nvSpPr>
        <p:spPr/>
        <p:txBody>
          <a:bodyPr/>
          <a:lstStyle/>
          <a:p>
            <a:r>
              <a:rPr lang="en-US" i="1" dirty="0" smtClean="0"/>
              <a:t>Explicitly </a:t>
            </a:r>
            <a:r>
              <a:rPr lang="en-US" dirty="0" smtClean="0"/>
              <a:t>teach vocabulary.  Words to begin with:  debate, policy debate, LD debate, resolution, affirmative, negative, argument, evidence, refutation.</a:t>
            </a:r>
          </a:p>
          <a:p>
            <a:r>
              <a:rPr lang="en-US" dirty="0" smtClean="0"/>
              <a:t>Get students practicing the skills as soon and as much as possible.</a:t>
            </a:r>
          </a:p>
          <a:p>
            <a:r>
              <a:rPr lang="en-US" dirty="0" smtClean="0"/>
              <a:t>Teach format.</a:t>
            </a:r>
          </a:p>
          <a:p>
            <a:r>
              <a:rPr lang="en-US" dirty="0" smtClean="0"/>
              <a:t>Begin research.</a:t>
            </a:r>
          </a:p>
          <a:p>
            <a:r>
              <a:rPr lang="en-US" dirty="0" smtClean="0"/>
              <a:t>Continue skills practice, integrating format and research.</a:t>
            </a:r>
            <a:endParaRPr lang="en-US" dirty="0"/>
          </a:p>
        </p:txBody>
      </p:sp>
    </p:spTree>
    <p:extLst>
      <p:ext uri="{BB962C8B-B14F-4D97-AF65-F5344CB8AC3E}">
        <p14:creationId xmlns:p14="http://schemas.microsoft.com/office/powerpoint/2010/main" val="17901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Argument/Claim</a:t>
            </a:r>
            <a:endParaRPr lang="en-US" dirty="0"/>
          </a:p>
        </p:txBody>
      </p:sp>
      <p:sp>
        <p:nvSpPr>
          <p:cNvPr id="6" name="Content Placeholder 5"/>
          <p:cNvSpPr>
            <a:spLocks noGrp="1"/>
          </p:cNvSpPr>
          <p:nvPr>
            <p:ph idx="1"/>
          </p:nvPr>
        </p:nvSpPr>
        <p:spPr/>
        <p:txBody>
          <a:bodyPr/>
          <a:lstStyle/>
          <a:p>
            <a:r>
              <a:rPr lang="en-US" dirty="0" smtClean="0"/>
              <a:t>A reason given in proof or rebuttal.</a:t>
            </a:r>
          </a:p>
          <a:p>
            <a:endParaRPr lang="en-US" dirty="0"/>
          </a:p>
          <a:p>
            <a:endParaRPr lang="en-US" dirty="0"/>
          </a:p>
        </p:txBody>
      </p:sp>
      <p:pic>
        <p:nvPicPr>
          <p:cNvPr id="9" name="Picture 8" descr="ZitsArgu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1319"/>
            <a:ext cx="9144000" cy="2899611"/>
          </a:xfrm>
          <a:prstGeom prst="rect">
            <a:avLst/>
          </a:prstGeom>
        </p:spPr>
      </p:pic>
    </p:spTree>
    <p:extLst>
      <p:ext uri="{BB962C8B-B14F-4D97-AF65-F5344CB8AC3E}">
        <p14:creationId xmlns:p14="http://schemas.microsoft.com/office/powerpoint/2010/main" val="196568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lstStyle/>
          <a:p>
            <a:r>
              <a:rPr lang="en-US" dirty="0" smtClean="0"/>
              <a:t>Write 3 arguments for the resolution:</a:t>
            </a:r>
          </a:p>
          <a:p>
            <a:pPr marL="0" indent="0">
              <a:buNone/>
            </a:pPr>
            <a:endParaRPr lang="en-US" dirty="0"/>
          </a:p>
          <a:p>
            <a:pPr marL="0" indent="0">
              <a:buNone/>
            </a:pPr>
            <a:r>
              <a:rPr lang="en-US" dirty="0" smtClean="0"/>
              <a:t>“Dogs are better than cats.”</a:t>
            </a:r>
          </a:p>
          <a:p>
            <a:pPr marL="0" indent="0">
              <a:buNone/>
            </a:pPr>
            <a:endParaRPr lang="en-US" dirty="0"/>
          </a:p>
          <a:p>
            <a:pPr marL="514350" indent="-514350">
              <a:buAutoNum type="arabicPeriod"/>
            </a:pPr>
            <a:r>
              <a:rPr lang="en-US" dirty="0" smtClean="0"/>
              <a:t>They are smarter.</a:t>
            </a:r>
          </a:p>
          <a:p>
            <a:pPr marL="514350" indent="-514350">
              <a:buAutoNum type="arabicPeriod"/>
            </a:pPr>
            <a:r>
              <a:rPr lang="en-US" dirty="0" smtClean="0"/>
              <a:t>Protect your home.</a:t>
            </a:r>
          </a:p>
          <a:p>
            <a:pPr marL="514350" indent="-514350">
              <a:buAutoNum type="arabicPeriod"/>
            </a:pPr>
            <a:r>
              <a:rPr lang="en-US" dirty="0" smtClean="0"/>
              <a:t>They don’t hiss.</a:t>
            </a:r>
            <a:endParaRPr lang="en-US" dirty="0"/>
          </a:p>
        </p:txBody>
      </p:sp>
      <p:pic>
        <p:nvPicPr>
          <p:cNvPr id="4" name="Picture 3" descr="dog-and-c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835" y="3785448"/>
            <a:ext cx="4549165" cy="3035300"/>
          </a:xfrm>
          <a:prstGeom prst="rect">
            <a:avLst/>
          </a:prstGeom>
        </p:spPr>
      </p:pic>
    </p:spTree>
    <p:extLst>
      <p:ext uri="{BB962C8B-B14F-4D97-AF65-F5344CB8AC3E}">
        <p14:creationId xmlns:p14="http://schemas.microsoft.com/office/powerpoint/2010/main" val="55098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r>
              <a:rPr lang="en-US" dirty="0" smtClean="0"/>
              <a:t>Facts, statistics, and expert testimony given in support of an argument.</a:t>
            </a:r>
            <a:endParaRPr lang="en-US" dirty="0"/>
          </a:p>
        </p:txBody>
      </p:sp>
      <p:pic>
        <p:nvPicPr>
          <p:cNvPr id="4" name="Picture 3" descr="10-15-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200400"/>
            <a:ext cx="2800058" cy="3314355"/>
          </a:xfrm>
          <a:prstGeom prst="rect">
            <a:avLst/>
          </a:prstGeom>
        </p:spPr>
      </p:pic>
    </p:spTree>
    <p:extLst>
      <p:ext uri="{BB962C8B-B14F-4D97-AF65-F5344CB8AC3E}">
        <p14:creationId xmlns:p14="http://schemas.microsoft.com/office/powerpoint/2010/main" val="140753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a:xfrm>
            <a:off x="304800" y="1219200"/>
            <a:ext cx="8686800" cy="4860925"/>
          </a:xfrm>
        </p:spPr>
        <p:txBody>
          <a:bodyPr/>
          <a:lstStyle/>
          <a:p>
            <a:r>
              <a:rPr lang="en-US" sz="2800" dirty="0" smtClean="0"/>
              <a:t>Give a piece of evidence to prove our first argument that cats are better than dogs.</a:t>
            </a:r>
          </a:p>
          <a:p>
            <a:r>
              <a:rPr lang="en-US" sz="2800" dirty="0" smtClean="0"/>
              <a:t>Dogs are smarter than cats.  </a:t>
            </a:r>
          </a:p>
          <a:p>
            <a:r>
              <a:rPr lang="en-US" sz="2400" dirty="0" smtClean="0"/>
              <a:t>1.  Studies show dogs better at solving problems. </a:t>
            </a:r>
          </a:p>
          <a:p>
            <a:pPr marL="0" indent="0">
              <a:buNone/>
            </a:pPr>
            <a:r>
              <a:rPr lang="en-US" sz="2000" dirty="0" smtClean="0"/>
              <a:t>Shultz, S., &amp; Dunbar, R. (2010). “Encephalization is Not a Universal </a:t>
            </a:r>
            <a:r>
              <a:rPr lang="en-US" sz="2000" dirty="0" err="1" smtClean="0"/>
              <a:t>Macroevolutionary</a:t>
            </a:r>
            <a:r>
              <a:rPr lang="en-US" sz="2000" dirty="0" smtClean="0"/>
              <a:t> Phenomenon in Mammals But is Associated with Sociality.”  Proceedings of the National Academy of Sciences, 2010.</a:t>
            </a:r>
          </a:p>
          <a:p>
            <a:endParaRPr lang="en-US" dirty="0"/>
          </a:p>
          <a:p>
            <a:pPr marL="0" indent="0">
              <a:buNone/>
            </a:pPr>
            <a:endParaRPr lang="en-US" dirty="0" smtClean="0"/>
          </a:p>
          <a:p>
            <a:endParaRPr lang="en-US" dirty="0"/>
          </a:p>
          <a:p>
            <a:endParaRPr lang="en-US" dirty="0"/>
          </a:p>
        </p:txBody>
      </p:sp>
      <p:pic>
        <p:nvPicPr>
          <p:cNvPr id="4" name="Picture 3" descr="Screen Shot 2012-10-29 at 1.4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114800"/>
            <a:ext cx="7467600" cy="2184400"/>
          </a:xfrm>
          <a:prstGeom prst="rect">
            <a:avLst/>
          </a:prstGeom>
        </p:spPr>
      </p:pic>
    </p:spTree>
    <p:extLst>
      <p:ext uri="{BB962C8B-B14F-4D97-AF65-F5344CB8AC3E}">
        <p14:creationId xmlns:p14="http://schemas.microsoft.com/office/powerpoint/2010/main" val="60297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Resolution		</a:t>
            </a:r>
            <a:endParaRPr lang="en-US" dirty="0"/>
          </a:p>
        </p:txBody>
      </p:sp>
      <p:pic>
        <p:nvPicPr>
          <p:cNvPr id="14338" name="Picture 4" descr="changetheworld"/>
          <p:cNvPicPr>
            <a:picLocks noChangeAspect="1" noChangeArrowheads="1"/>
          </p:cNvPicPr>
          <p:nvPr/>
        </p:nvPicPr>
        <p:blipFill>
          <a:blip r:embed="rId2"/>
          <a:srcRect/>
          <a:stretch>
            <a:fillRect/>
          </a:stretch>
        </p:blipFill>
        <p:spPr bwMode="auto">
          <a:xfrm>
            <a:off x="685800" y="1066800"/>
            <a:ext cx="7899400" cy="4419600"/>
          </a:xfrm>
          <a:prstGeom prst="rect">
            <a:avLst/>
          </a:prstGeom>
          <a:solidFill>
            <a:schemeClr val="folHlink">
              <a:alpha val="87842"/>
            </a:schemeClr>
          </a:solidFill>
          <a:ln w="9525">
            <a:noFill/>
            <a:miter lim="800000"/>
            <a:headEnd/>
            <a:tailEnd/>
          </a:ln>
        </p:spPr>
      </p:pic>
      <p:sp>
        <p:nvSpPr>
          <p:cNvPr id="3" name="Content Placeholder 2"/>
          <p:cNvSpPr>
            <a:spLocks noGrp="1"/>
          </p:cNvSpPr>
          <p:nvPr>
            <p:ph idx="1"/>
          </p:nvPr>
        </p:nvSpPr>
        <p:spPr>
          <a:xfrm>
            <a:off x="0" y="5486400"/>
            <a:ext cx="9144000" cy="1676400"/>
          </a:xfrm>
          <a:solidFill>
            <a:schemeClr val="folHlink">
              <a:alpha val="56078"/>
            </a:schemeClr>
          </a:solidFill>
        </p:spPr>
        <p:txBody>
          <a:bodyPr/>
          <a:lstStyle/>
          <a:p>
            <a:pPr algn="ctr" eaLnBrk="1" hangingPunct="1">
              <a:lnSpc>
                <a:spcPct val="80000"/>
              </a:lnSpc>
              <a:buFont typeface="Wingdings 2" pitchFamily="18" charset="2"/>
              <a:buNone/>
            </a:pPr>
            <a:r>
              <a:rPr lang="en-US" sz="3500" b="1" dirty="0" smtClean="0">
                <a:solidFill>
                  <a:schemeClr val="tx1"/>
                </a:solidFill>
              </a:rPr>
              <a:t>The formal statement of the issue to be debated. The topic.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p:txBody>
          <a:bodyPr/>
          <a:lstStyle/>
          <a:p>
            <a:pPr algn="ctr" eaLnBrk="1" hangingPunct="1">
              <a:lnSpc>
                <a:spcPct val="80000"/>
              </a:lnSpc>
            </a:pPr>
            <a:r>
              <a:rPr lang="en-US" sz="3500" dirty="0" smtClean="0"/>
              <a:t>The yearly topic, called the “resolution” is a statement of why someone, usually the government, ought to address a pressing problem. </a:t>
            </a:r>
          </a:p>
          <a:p>
            <a:pPr algn="ctr" eaLnBrk="1" hangingPunct="1"/>
            <a:endParaRPr lang="en-US" sz="3500" dirty="0" smtClean="0"/>
          </a:p>
        </p:txBody>
      </p:sp>
      <p:pic>
        <p:nvPicPr>
          <p:cNvPr id="15362" name="Title 1"/>
          <p:cNvPicPr>
            <a:picLocks noChangeArrowheads="1"/>
          </p:cNvPicPr>
          <p:nvPr/>
        </p:nvPicPr>
        <p:blipFill>
          <a:blip r:embed="rId2"/>
          <a:srcRect/>
          <a:stretch>
            <a:fillRect/>
          </a:stretch>
        </p:blipFill>
        <p:spPr bwMode="auto">
          <a:xfrm>
            <a:off x="0" y="304800"/>
            <a:ext cx="8894763" cy="1152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4819">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481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a:t>
            </a:r>
            <a:endParaRPr lang="en-US" dirty="0"/>
          </a:p>
        </p:txBody>
      </p:sp>
      <p:sp>
        <p:nvSpPr>
          <p:cNvPr id="3" name="Content Placeholder 2"/>
          <p:cNvSpPr>
            <a:spLocks noGrp="1"/>
          </p:cNvSpPr>
          <p:nvPr>
            <p:ph idx="1"/>
          </p:nvPr>
        </p:nvSpPr>
        <p:spPr/>
        <p:txBody>
          <a:bodyPr/>
          <a:lstStyle/>
          <a:p>
            <a:r>
              <a:rPr lang="en-US" dirty="0" smtClean="0"/>
              <a:t>Parts of:</a:t>
            </a:r>
          </a:p>
          <a:p>
            <a:pPr lvl="1"/>
            <a:r>
              <a:rPr lang="en-US" dirty="0" smtClean="0"/>
              <a:t>Agent of action—WHO needs to do something. </a:t>
            </a:r>
            <a:endParaRPr lang="en-US" dirty="0"/>
          </a:p>
        </p:txBody>
      </p:sp>
      <p:pic>
        <p:nvPicPr>
          <p:cNvPr id="4" name="Picture 3" descr="Agent_J_MIB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43200"/>
            <a:ext cx="3200400" cy="2209800"/>
          </a:xfrm>
          <a:prstGeom prst="rect">
            <a:avLst/>
          </a:prstGeom>
        </p:spPr>
      </p:pic>
      <p:sp>
        <p:nvSpPr>
          <p:cNvPr id="5" name="TextBox 4"/>
          <p:cNvSpPr txBox="1"/>
          <p:nvPr/>
        </p:nvSpPr>
        <p:spPr>
          <a:xfrm>
            <a:off x="4343400" y="3962400"/>
            <a:ext cx="2514600" cy="1323439"/>
          </a:xfrm>
          <a:prstGeom prst="rect">
            <a:avLst/>
          </a:prstGeom>
          <a:noFill/>
        </p:spPr>
        <p:txBody>
          <a:bodyPr wrap="square" rtlCol="0">
            <a:spAutoFit/>
          </a:bodyPr>
          <a:lstStyle/>
          <a:p>
            <a:r>
              <a:rPr lang="en-US" sz="2000" dirty="0" smtClean="0">
                <a:solidFill>
                  <a:schemeClr val="tx2"/>
                </a:solidFill>
              </a:rPr>
              <a:t>Generally in academic debate, the agent is a government entity.</a:t>
            </a:r>
            <a:endParaRPr lang="en-US" sz="2000" dirty="0">
              <a:solidFill>
                <a:schemeClr val="tx2"/>
              </a:solidFill>
            </a:endParaRPr>
          </a:p>
        </p:txBody>
      </p:sp>
      <p:pic>
        <p:nvPicPr>
          <p:cNvPr id="8" name="Picture 7" descr="US-GreatSeal-Obverse600px.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4436533"/>
            <a:ext cx="2438400" cy="2438400"/>
          </a:xfrm>
          <a:prstGeom prst="rect">
            <a:avLst/>
          </a:prstGeom>
        </p:spPr>
      </p:pic>
    </p:spTree>
    <p:extLst>
      <p:ext uri="{BB962C8B-B14F-4D97-AF65-F5344CB8AC3E}">
        <p14:creationId xmlns:p14="http://schemas.microsoft.com/office/powerpoint/2010/main" val="186999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Resolutions	</a:t>
            </a:r>
            <a:endParaRPr lang="en-US" dirty="0"/>
          </a:p>
        </p:txBody>
      </p:sp>
      <p:sp>
        <p:nvSpPr>
          <p:cNvPr id="3" name="Content Placeholder 2"/>
          <p:cNvSpPr>
            <a:spLocks noGrp="1"/>
          </p:cNvSpPr>
          <p:nvPr>
            <p:ph idx="1"/>
          </p:nvPr>
        </p:nvSpPr>
        <p:spPr/>
        <p:txBody>
          <a:bodyPr/>
          <a:lstStyle/>
          <a:p>
            <a:r>
              <a:rPr lang="en-US" dirty="0" smtClean="0"/>
              <a:t>Parts of:  </a:t>
            </a:r>
          </a:p>
          <a:p>
            <a:pPr lvl="1"/>
            <a:r>
              <a:rPr lang="en-US" dirty="0" smtClean="0"/>
              <a:t>Topic area</a:t>
            </a:r>
          </a:p>
          <a:p>
            <a:pPr lvl="1"/>
            <a:endParaRPr lang="en-US" dirty="0"/>
          </a:p>
          <a:p>
            <a:pPr lvl="1"/>
            <a:endParaRPr lang="en-US" dirty="0" smtClean="0"/>
          </a:p>
          <a:p>
            <a:pPr lvl="1"/>
            <a:endParaRPr lang="en-US" dirty="0"/>
          </a:p>
        </p:txBody>
      </p:sp>
      <p:pic>
        <p:nvPicPr>
          <p:cNvPr id="4" name="Picture 3" descr="water_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528180"/>
            <a:ext cx="3810000" cy="2525486"/>
          </a:xfrm>
          <a:prstGeom prst="rect">
            <a:avLst/>
          </a:prstGeom>
        </p:spPr>
      </p:pic>
      <p:pic>
        <p:nvPicPr>
          <p:cNvPr id="7" name="Picture 6" descr="wupt-powerplan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232114"/>
            <a:ext cx="3886200" cy="2996985"/>
          </a:xfrm>
          <a:prstGeom prst="rect">
            <a:avLst/>
          </a:prstGeom>
        </p:spPr>
      </p:pic>
      <p:pic>
        <p:nvPicPr>
          <p:cNvPr id="8" name="Picture 7" descr="r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186" y="3962400"/>
            <a:ext cx="4060813" cy="2554816"/>
          </a:xfrm>
          <a:prstGeom prst="rect">
            <a:avLst/>
          </a:prstGeom>
        </p:spPr>
      </p:pic>
    </p:spTree>
    <p:extLst>
      <p:ext uri="{BB962C8B-B14F-4D97-AF65-F5344CB8AC3E}">
        <p14:creationId xmlns:p14="http://schemas.microsoft.com/office/powerpoint/2010/main" val="217066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debate</a:t>
            </a:r>
            <a:endParaRPr lang="en-US" dirty="0"/>
          </a:p>
        </p:txBody>
      </p:sp>
      <p:sp>
        <p:nvSpPr>
          <p:cNvPr id="3" name="Content Placeholder 2"/>
          <p:cNvSpPr>
            <a:spLocks noGrp="1"/>
          </p:cNvSpPr>
          <p:nvPr>
            <p:ph idx="1"/>
          </p:nvPr>
        </p:nvSpPr>
        <p:spPr/>
        <p:txBody>
          <a:bodyPr/>
          <a:lstStyle/>
          <a:p>
            <a:pPr eaLnBrk="1" fontAlgn="auto" hangingPunct="1">
              <a:spcBef>
                <a:spcPts val="1200"/>
              </a:spcBef>
              <a:spcAft>
                <a:spcPts val="0"/>
              </a:spcAft>
              <a:buFont typeface="Wingdings 2"/>
              <a:buChar char=""/>
              <a:defRPr/>
            </a:pPr>
            <a:r>
              <a:rPr lang="en-US" sz="2000" dirty="0"/>
              <a:t>When debating, teams explore arguments for and against a specific proposition</a:t>
            </a:r>
          </a:p>
          <a:p>
            <a:pPr eaLnBrk="1" fontAlgn="auto" hangingPunct="1">
              <a:spcBef>
                <a:spcPts val="1200"/>
              </a:spcBef>
              <a:spcAft>
                <a:spcPts val="0"/>
              </a:spcAft>
              <a:buFont typeface="Wingdings 2"/>
              <a:buChar char=""/>
              <a:defRPr/>
            </a:pPr>
            <a:r>
              <a:rPr lang="en-US" sz="2000" dirty="0"/>
              <a:t>Debating can be an effective and practical learning tool</a:t>
            </a:r>
          </a:p>
          <a:p>
            <a:pPr eaLnBrk="1" fontAlgn="auto" hangingPunct="1">
              <a:spcBef>
                <a:spcPts val="1200"/>
              </a:spcBef>
              <a:spcAft>
                <a:spcPts val="0"/>
              </a:spcAft>
              <a:buFont typeface="Wingdings 2"/>
              <a:buChar char=""/>
              <a:defRPr/>
            </a:pPr>
            <a:r>
              <a:rPr lang="en-US" sz="2000" dirty="0"/>
              <a:t>Debating allows several different qualities to emerge, including </a:t>
            </a:r>
          </a:p>
          <a:p>
            <a:pPr marL="822960" lvl="2" indent="-192024" eaLnBrk="1" fontAlgn="auto" hangingPunct="1">
              <a:spcBef>
                <a:spcPts val="1200"/>
              </a:spcBef>
              <a:spcAft>
                <a:spcPts val="0"/>
              </a:spcAft>
              <a:buClr>
                <a:schemeClr val="accent3"/>
              </a:buClr>
              <a:buFont typeface="Wingdings 2"/>
              <a:buChar char=""/>
              <a:defRPr/>
            </a:pPr>
            <a:r>
              <a:rPr lang="en-US" sz="2000" dirty="0"/>
              <a:t>collecting and organizing ideas, </a:t>
            </a:r>
          </a:p>
          <a:p>
            <a:pPr marL="822960" lvl="2" indent="-192024" eaLnBrk="1" fontAlgn="auto" hangingPunct="1">
              <a:spcBef>
                <a:spcPts val="1200"/>
              </a:spcBef>
              <a:spcAft>
                <a:spcPts val="0"/>
              </a:spcAft>
              <a:buClr>
                <a:schemeClr val="accent3"/>
              </a:buClr>
              <a:buFont typeface="Wingdings 2"/>
              <a:buChar char=""/>
              <a:defRPr/>
            </a:pPr>
            <a:r>
              <a:rPr lang="en-US" sz="2000" dirty="0"/>
              <a:t>c</a:t>
            </a:r>
            <a:r>
              <a:rPr lang="en-US" sz="2000" dirty="0" smtClean="0"/>
              <a:t>ritical thinking and evaluating </a:t>
            </a:r>
            <a:r>
              <a:rPr lang="en-US" sz="2000" dirty="0"/>
              <a:t>ideas, </a:t>
            </a:r>
          </a:p>
          <a:p>
            <a:pPr marL="822960" lvl="2" indent="-192024" eaLnBrk="1" fontAlgn="auto" hangingPunct="1">
              <a:spcBef>
                <a:spcPts val="1200"/>
              </a:spcBef>
              <a:spcAft>
                <a:spcPts val="0"/>
              </a:spcAft>
              <a:buClr>
                <a:schemeClr val="accent3"/>
              </a:buClr>
              <a:buFont typeface="Wingdings 2"/>
              <a:buChar char=""/>
              <a:defRPr/>
            </a:pPr>
            <a:r>
              <a:rPr lang="en-US" sz="2000" dirty="0"/>
              <a:t>seeing logical connections between ideas, </a:t>
            </a:r>
          </a:p>
          <a:p>
            <a:pPr marL="822960" lvl="2" indent="-192024" eaLnBrk="1" fontAlgn="auto" hangingPunct="1">
              <a:spcBef>
                <a:spcPts val="1200"/>
              </a:spcBef>
              <a:spcAft>
                <a:spcPts val="0"/>
              </a:spcAft>
              <a:buClr>
                <a:schemeClr val="accent3"/>
              </a:buClr>
              <a:buFont typeface="Wingdings 2"/>
              <a:buChar char=""/>
              <a:defRPr/>
            </a:pPr>
            <a:r>
              <a:rPr lang="en-US" sz="2000" dirty="0"/>
              <a:t>adapting to new situations quickly and efficiently, and </a:t>
            </a:r>
            <a:endParaRPr lang="en-US" sz="2000" dirty="0" smtClean="0"/>
          </a:p>
          <a:p>
            <a:pPr marL="822960" lvl="2" indent="-192024" eaLnBrk="1" fontAlgn="auto" hangingPunct="1">
              <a:spcBef>
                <a:spcPts val="1200"/>
              </a:spcBef>
              <a:spcAft>
                <a:spcPts val="0"/>
              </a:spcAft>
              <a:buClr>
                <a:schemeClr val="accent3"/>
              </a:buClr>
              <a:buFont typeface="Wingdings 2"/>
              <a:buChar char=""/>
              <a:defRPr/>
            </a:pPr>
            <a:r>
              <a:rPr lang="en-US" sz="2000" dirty="0"/>
              <a:t>i</a:t>
            </a:r>
            <a:r>
              <a:rPr lang="en-US" sz="2000" dirty="0" smtClean="0"/>
              <a:t>mproved writing,</a:t>
            </a:r>
            <a:endParaRPr lang="en-US" sz="2000" dirty="0"/>
          </a:p>
          <a:p>
            <a:pPr marL="822960" lvl="2" indent="-192024" eaLnBrk="1" fontAlgn="auto" hangingPunct="1">
              <a:spcBef>
                <a:spcPts val="1200"/>
              </a:spcBef>
              <a:spcAft>
                <a:spcPts val="0"/>
              </a:spcAft>
              <a:buClr>
                <a:schemeClr val="accent3"/>
              </a:buClr>
              <a:buFont typeface="Wingdings 2"/>
              <a:buChar char=""/>
              <a:defRPr/>
            </a:pPr>
            <a:r>
              <a:rPr lang="en-US" sz="2000" dirty="0"/>
              <a:t>speaking persuasively.</a:t>
            </a:r>
          </a:p>
          <a:p>
            <a:endParaRPr lang="en-US" dirty="0"/>
          </a:p>
        </p:txBody>
      </p:sp>
    </p:spTree>
    <p:extLst>
      <p:ext uri="{BB962C8B-B14F-4D97-AF65-F5344CB8AC3E}">
        <p14:creationId xmlns:p14="http://schemas.microsoft.com/office/powerpoint/2010/main" val="334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p:txBody>
          <a:bodyPr/>
          <a:lstStyle/>
          <a:p>
            <a:r>
              <a:rPr lang="en-US" dirty="0" smtClean="0"/>
              <a:t>Parts of:</a:t>
            </a:r>
          </a:p>
          <a:p>
            <a:pPr lvl="1"/>
            <a:r>
              <a:rPr lang="en-US" dirty="0" smtClean="0"/>
              <a:t>Directionality—how the topic area should be changed.</a:t>
            </a:r>
          </a:p>
          <a:p>
            <a:pPr lvl="1"/>
            <a:endParaRPr lang="en-US" dirty="0"/>
          </a:p>
          <a:p>
            <a:pPr lvl="1"/>
            <a:r>
              <a:rPr lang="en-US" sz="4400" dirty="0" smtClean="0">
                <a:latin typeface="Wingdings"/>
                <a:ea typeface="Wingdings"/>
                <a:cs typeface="Wingdings"/>
              </a:rPr>
              <a:t></a:t>
            </a:r>
            <a:r>
              <a:rPr lang="en-US" dirty="0" smtClean="0">
                <a:latin typeface="Wingdings"/>
                <a:ea typeface="Wingdings"/>
                <a:cs typeface="Wingdings"/>
              </a:rPr>
              <a:t>     </a:t>
            </a:r>
            <a:r>
              <a:rPr lang="en-US" sz="4400" dirty="0" smtClean="0">
                <a:latin typeface="Wingdings"/>
                <a:ea typeface="Wingdings"/>
                <a:cs typeface="Wingdings"/>
              </a:rPr>
              <a:t>          						</a:t>
            </a:r>
            <a:r>
              <a:rPr lang="en-US" sz="4400" dirty="0">
                <a:latin typeface="Wingdings"/>
                <a:ea typeface="Wingdings"/>
                <a:cs typeface="Wingdings"/>
              </a:rPr>
              <a:t></a:t>
            </a:r>
            <a:endParaRPr lang="en-US" sz="4400" dirty="0" smtClean="0"/>
          </a:p>
        </p:txBody>
      </p:sp>
    </p:spTree>
    <p:extLst>
      <p:ext uri="{BB962C8B-B14F-4D97-AF65-F5344CB8AC3E}">
        <p14:creationId xmlns:p14="http://schemas.microsoft.com/office/powerpoint/2010/main" val="396146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body" idx="4294967295"/>
          </p:nvPr>
        </p:nvSpPr>
        <p:spPr>
          <a:xfrm>
            <a:off x="0" y="1219200"/>
            <a:ext cx="8686800" cy="655638"/>
          </a:xfrm>
        </p:spPr>
        <p:txBody>
          <a:bodyPr/>
          <a:lstStyle/>
          <a:p>
            <a:pPr eaLnBrk="1" hangingPunct="1">
              <a:lnSpc>
                <a:spcPct val="80000"/>
              </a:lnSpc>
            </a:pPr>
            <a:r>
              <a:rPr lang="en-US" sz="2700" b="1" u="sng" dirty="0" smtClean="0"/>
              <a:t>2012-2013’s Policy resolution is</a:t>
            </a:r>
            <a:endParaRPr lang="en-US" b="1" u="sng" dirty="0" smtClean="0"/>
          </a:p>
        </p:txBody>
      </p:sp>
      <p:pic>
        <p:nvPicPr>
          <p:cNvPr id="16386" name="Title 1"/>
          <p:cNvPicPr>
            <a:picLocks noChangeArrowheads="1"/>
          </p:cNvPicPr>
          <p:nvPr/>
        </p:nvPicPr>
        <p:blipFill>
          <a:blip r:embed="rId2"/>
          <a:srcRect/>
          <a:stretch>
            <a:fillRect/>
          </a:stretch>
        </p:blipFill>
        <p:spPr bwMode="auto">
          <a:xfrm>
            <a:off x="0" y="371475"/>
            <a:ext cx="8894763" cy="1152525"/>
          </a:xfrm>
          <a:prstGeom prst="rect">
            <a:avLst/>
          </a:prstGeom>
          <a:noFill/>
          <a:ln w="9525">
            <a:noFill/>
            <a:miter lim="800000"/>
            <a:headEnd/>
            <a:tailEnd/>
          </a:ln>
        </p:spPr>
      </p:pic>
      <p:sp>
        <p:nvSpPr>
          <p:cNvPr id="35844" name="Text Box 4"/>
          <p:cNvSpPr txBox="1">
            <a:spLocks noChangeArrowheads="1"/>
          </p:cNvSpPr>
          <p:nvPr/>
        </p:nvSpPr>
        <p:spPr bwMode="auto">
          <a:xfrm rot="-1203893">
            <a:off x="838200" y="2037488"/>
            <a:ext cx="8305800" cy="4216539"/>
          </a:xfrm>
          <a:prstGeom prst="rect">
            <a:avLst/>
          </a:prstGeom>
          <a:noFill/>
          <a:ln w="9525">
            <a:noFill/>
            <a:miter lim="800000"/>
            <a:headEnd/>
            <a:tailEnd/>
          </a:ln>
        </p:spPr>
        <p:txBody>
          <a:bodyPr>
            <a:spAutoFit/>
          </a:bodyPr>
          <a:lstStyle/>
          <a:p>
            <a:pPr algn="ctr"/>
            <a:r>
              <a:rPr lang="en-US" sz="5000" b="1" dirty="0">
                <a:solidFill>
                  <a:schemeClr val="tx2"/>
                </a:solidFill>
                <a:latin typeface="Franklin Gothic Book" pitchFamily="34" charset="0"/>
              </a:rPr>
              <a:t>“Resolved: </a:t>
            </a:r>
            <a:r>
              <a:rPr lang="en-US" sz="5000" b="1" dirty="0" smtClean="0">
                <a:solidFill>
                  <a:schemeClr val="tx2"/>
                </a:solidFill>
                <a:latin typeface="Franklin Gothic Book" pitchFamily="34" charset="0"/>
              </a:rPr>
              <a:t>That the State of Utah substantially increase its support of nuclear electrical generation within its borders.</a:t>
            </a:r>
            <a:r>
              <a:rPr lang="en-US" sz="5000" b="1" dirty="0">
                <a:solidFill>
                  <a:schemeClr val="tx2"/>
                </a:solidFill>
                <a:latin typeface="Franklin Gothic Book" pitchFamily="34" charset="0"/>
              </a:rPr>
              <a:t>”</a:t>
            </a:r>
          </a:p>
          <a:p>
            <a:endParaRPr lang="en-US" sz="5000" b="1" dirty="0">
              <a:solidFill>
                <a:schemeClr val="tx2"/>
              </a:solidFill>
              <a:latin typeface="Franklin Gothic Book" pitchFamily="34"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decel="50000" fill="hold">
                                          <p:stCondLst>
                                            <p:cond delay="0"/>
                                          </p:stCondLst>
                                        </p:cTn>
                                        <p:tgtEl>
                                          <p:spTgt spid="358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44"/>
                                        </p:tgtEl>
                                        <p:attrNameLst>
                                          <p:attrName>ppt_w</p:attrName>
                                        </p:attrNameLst>
                                      </p:cBhvr>
                                      <p:tavLst>
                                        <p:tav tm="0">
                                          <p:val>
                                            <p:strVal val="#ppt_w*.05"/>
                                          </p:val>
                                        </p:tav>
                                        <p:tav tm="100000">
                                          <p:val>
                                            <p:strVal val="#ppt_w"/>
                                          </p:val>
                                        </p:tav>
                                      </p:tavLst>
                                    </p:anim>
                                    <p:anim calcmode="lin" valueType="num">
                                      <p:cBhvr>
                                        <p:cTn id="10" dur="1000" fill="hold"/>
                                        <p:tgtEl>
                                          <p:spTgt spid="358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0" y="1219200"/>
            <a:ext cx="8686800" cy="655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eaLnBrk="1" hangingPunct="1">
              <a:lnSpc>
                <a:spcPct val="80000"/>
              </a:lnSpc>
            </a:pPr>
            <a:r>
              <a:rPr lang="en-US" sz="2700" b="1" u="sng" dirty="0" smtClean="0"/>
              <a:t>2012-2013’s Lincoln-Douglas resolution is</a:t>
            </a:r>
            <a:endParaRPr lang="en-US" b="1" u="sng" dirty="0" smtClean="0"/>
          </a:p>
        </p:txBody>
      </p:sp>
      <p:pic>
        <p:nvPicPr>
          <p:cNvPr id="8" name="Title 1"/>
          <p:cNvPicPr>
            <a:picLocks noChangeArrowheads="1"/>
          </p:cNvPicPr>
          <p:nvPr/>
        </p:nvPicPr>
        <p:blipFill>
          <a:blip r:embed="rId2"/>
          <a:srcRect/>
          <a:stretch>
            <a:fillRect/>
          </a:stretch>
        </p:blipFill>
        <p:spPr bwMode="auto">
          <a:xfrm>
            <a:off x="0" y="371475"/>
            <a:ext cx="8894763" cy="1152525"/>
          </a:xfrm>
          <a:prstGeom prst="rect">
            <a:avLst/>
          </a:prstGeom>
          <a:noFill/>
          <a:ln w="9525">
            <a:noFill/>
            <a:miter lim="800000"/>
            <a:headEnd/>
            <a:tailEnd/>
          </a:ln>
        </p:spPr>
      </p:pic>
      <p:sp>
        <p:nvSpPr>
          <p:cNvPr id="9" name="Text Box 4"/>
          <p:cNvSpPr txBox="1">
            <a:spLocks noChangeArrowheads="1"/>
          </p:cNvSpPr>
          <p:nvPr/>
        </p:nvSpPr>
        <p:spPr bwMode="auto">
          <a:xfrm rot="20396107">
            <a:off x="1435914" y="2023899"/>
            <a:ext cx="7681635" cy="5293757"/>
          </a:xfrm>
          <a:prstGeom prst="rect">
            <a:avLst/>
          </a:prstGeom>
          <a:noFill/>
          <a:ln w="9525">
            <a:noFill/>
            <a:miter lim="800000"/>
            <a:headEnd/>
            <a:tailEnd/>
          </a:ln>
        </p:spPr>
        <p:txBody>
          <a:bodyPr wrap="square">
            <a:spAutoFit/>
          </a:bodyPr>
          <a:lstStyle/>
          <a:p>
            <a:pPr algn="ctr"/>
            <a:r>
              <a:rPr lang="en-US" sz="5000" b="1" dirty="0">
                <a:solidFill>
                  <a:schemeClr val="tx2"/>
                </a:solidFill>
                <a:latin typeface="Franklin Gothic Book" pitchFamily="34" charset="0"/>
              </a:rPr>
              <a:t>“</a:t>
            </a:r>
            <a:r>
              <a:rPr lang="en-US" sz="4400" b="1" dirty="0">
                <a:solidFill>
                  <a:schemeClr val="tx2"/>
                </a:solidFill>
                <a:latin typeface="Franklin Gothic Book" pitchFamily="34" charset="0"/>
              </a:rPr>
              <a:t>Resolved: </a:t>
            </a:r>
            <a:r>
              <a:rPr lang="en-US" sz="4400" b="1" dirty="0" smtClean="0">
                <a:solidFill>
                  <a:schemeClr val="tx2"/>
                </a:solidFill>
                <a:latin typeface="Franklin Gothic Book" pitchFamily="34" charset="0"/>
              </a:rPr>
              <a:t>In the State of Utah</a:t>
            </a:r>
            <a:r>
              <a:rPr lang="en-US" sz="4400" b="1" smtClean="0">
                <a:solidFill>
                  <a:schemeClr val="tx2"/>
                </a:solidFill>
                <a:latin typeface="Franklin Gothic Book" pitchFamily="34" charset="0"/>
              </a:rPr>
              <a:t>, </a:t>
            </a:r>
            <a:r>
              <a:rPr lang="en-US" sz="4400" b="1" smtClean="0">
                <a:solidFill>
                  <a:schemeClr val="tx2"/>
                </a:solidFill>
                <a:latin typeface="Franklin Gothic Book" pitchFamily="34" charset="0"/>
              </a:rPr>
              <a:t>increased </a:t>
            </a:r>
            <a:r>
              <a:rPr lang="en-US" sz="4400" b="1" dirty="0" smtClean="0">
                <a:solidFill>
                  <a:schemeClr val="tx2"/>
                </a:solidFill>
                <a:latin typeface="Franklin Gothic Book" pitchFamily="34" charset="0"/>
              </a:rPr>
              <a:t>support and use of nuclear electrical generation is more desirable than relying only on existing methods of electrical generation.</a:t>
            </a:r>
            <a:r>
              <a:rPr lang="en-US" sz="4400" b="1" dirty="0">
                <a:solidFill>
                  <a:schemeClr val="tx2"/>
                </a:solidFill>
                <a:latin typeface="Franklin Gothic Book" pitchFamily="34" charset="0"/>
              </a:rPr>
              <a:t>”</a:t>
            </a:r>
          </a:p>
          <a:p>
            <a:endParaRPr lang="en-US" sz="5000" b="1" dirty="0">
              <a:solidFill>
                <a:schemeClr val="tx2"/>
              </a:solidFill>
              <a:latin typeface="Franklin Gothic Book" pitchFamily="34" charset="0"/>
            </a:endParaRPr>
          </a:p>
          <a:p>
            <a:endParaRPr lang="en-US" dirty="0"/>
          </a:p>
        </p:txBody>
      </p:sp>
    </p:spTree>
    <p:extLst>
      <p:ext uri="{BB962C8B-B14F-4D97-AF65-F5344CB8AC3E}">
        <p14:creationId xmlns:p14="http://schemas.microsoft.com/office/powerpoint/2010/main" val="280351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front_policytopic"/>
          <p:cNvPicPr>
            <a:picLocks noChangeAspect="1" noChangeArrowheads="1"/>
          </p:cNvPicPr>
          <p:nvPr/>
        </p:nvPicPr>
        <p:blipFill>
          <a:blip r:embed="rId2"/>
          <a:srcRect/>
          <a:stretch>
            <a:fillRect/>
          </a:stretch>
        </p:blipFill>
        <p:spPr bwMode="auto">
          <a:xfrm>
            <a:off x="1600200" y="1143000"/>
            <a:ext cx="7543800" cy="5654675"/>
          </a:xfrm>
          <a:prstGeom prst="rect">
            <a:avLst/>
          </a:prstGeom>
          <a:noFill/>
          <a:ln w="9525">
            <a:noFill/>
            <a:miter lim="800000"/>
            <a:headEnd/>
            <a:tailEnd/>
          </a:ln>
        </p:spPr>
      </p:pic>
      <p:sp>
        <p:nvSpPr>
          <p:cNvPr id="2" name="Title 1"/>
          <p:cNvSpPr>
            <a:spLocks noGrp="1"/>
          </p:cNvSpPr>
          <p:nvPr>
            <p:ph type="title"/>
          </p:nvPr>
        </p:nvSpPr>
        <p:spPr>
          <a:xfrm>
            <a:off x="201612" y="463550"/>
            <a:ext cx="8686801" cy="838200"/>
          </a:xfrm>
        </p:spPr>
        <p:txBody>
          <a:bodyPr/>
          <a:lstStyle/>
          <a:p>
            <a:pPr eaLnBrk="1" fontAlgn="auto" hangingPunct="1">
              <a:spcAft>
                <a:spcPts val="0"/>
              </a:spcAft>
              <a:defRPr/>
            </a:pPr>
            <a:r>
              <a:rPr lang="en-US" dirty="0" smtClean="0"/>
              <a:t>Resolution		</a:t>
            </a:r>
            <a:endParaRPr lang="en-US" dirty="0"/>
          </a:p>
        </p:txBody>
      </p:sp>
      <p:sp>
        <p:nvSpPr>
          <p:cNvPr id="3" name="Content Placeholder 2"/>
          <p:cNvSpPr>
            <a:spLocks noGrp="1"/>
          </p:cNvSpPr>
          <p:nvPr>
            <p:ph idx="1"/>
          </p:nvPr>
        </p:nvSpPr>
        <p:spPr>
          <a:xfrm>
            <a:off x="0" y="2895600"/>
            <a:ext cx="9144000" cy="2408238"/>
          </a:xfrm>
          <a:solidFill>
            <a:schemeClr val="folHlink">
              <a:alpha val="56078"/>
            </a:schemeClr>
          </a:solidFill>
        </p:spPr>
        <p:txBody>
          <a:bodyPr/>
          <a:lstStyle/>
          <a:p>
            <a:pPr algn="ctr" eaLnBrk="1" hangingPunct="1">
              <a:lnSpc>
                <a:spcPct val="90000"/>
              </a:lnSpc>
            </a:pPr>
            <a:r>
              <a:rPr lang="en-US" sz="4000" b="1" dirty="0" smtClean="0"/>
              <a:t>In every policy debate, two students propose a specific plan to enact the resolution and their two opponents argue that their plan is a bad idea.</a:t>
            </a:r>
          </a:p>
        </p:txBody>
      </p:sp>
      <p:sp>
        <p:nvSpPr>
          <p:cNvPr id="15365" name="Text Box 5"/>
          <p:cNvSpPr txBox="1">
            <a:spLocks noChangeArrowheads="1"/>
          </p:cNvSpPr>
          <p:nvPr/>
        </p:nvSpPr>
        <p:spPr bwMode="auto">
          <a:xfrm rot="1302593">
            <a:off x="4724400" y="838200"/>
            <a:ext cx="2209800" cy="366713"/>
          </a:xfrm>
          <a:prstGeom prst="rect">
            <a:avLst/>
          </a:prstGeom>
          <a:noFill/>
          <a:ln w="9525">
            <a:noFill/>
            <a:miter lim="800000"/>
            <a:headEnd/>
            <a:tailEnd/>
          </a:ln>
        </p:spPr>
        <p:txBody>
          <a:bodyPr>
            <a:spAutoFit/>
          </a:bodyPr>
          <a:lstStyle/>
          <a:p>
            <a:pPr>
              <a:spcBef>
                <a:spcPct val="50000"/>
              </a:spcBef>
            </a:pPr>
            <a:r>
              <a:rPr lang="en-US" b="1">
                <a:solidFill>
                  <a:schemeClr val="accent1"/>
                </a:solidFill>
              </a:rPr>
              <a:t>Cool GINGER FRO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wipe(down)">
                                      <p:cBhvr>
                                        <p:cTn id="15" dur="145">
                                          <p:stCondLst>
                                            <p:cond delay="0"/>
                                          </p:stCondLst>
                                        </p:cTn>
                                        <p:tgtEl>
                                          <p:spTgt spid="15365"/>
                                        </p:tgtEl>
                                      </p:cBhvr>
                                    </p:animEffect>
                                    <p:anim calcmode="lin" valueType="num">
                                      <p:cBhvr>
                                        <p:cTn id="16" dur="456"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15365"/>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15365"/>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15365"/>
                                        </p:tgtEl>
                                        <p:attrNameLst>
                                          <p:attrName>ppt_y</p:attrName>
                                        </p:attrNameLst>
                                      </p:cBhvr>
                                      <p:tavLst>
                                        <p:tav tm="0" fmla="#ppt_y-sin(pi*$)/81">
                                          <p:val>
                                            <p:fltVal val="0"/>
                                          </p:val>
                                        </p:tav>
                                        <p:tav tm="100000">
                                          <p:val>
                                            <p:fltVal val="1"/>
                                          </p:val>
                                        </p:tav>
                                      </p:tavLst>
                                    </p:anim>
                                    <p:animScale>
                                      <p:cBhvr>
                                        <p:cTn id="21" dur="7">
                                          <p:stCondLst>
                                            <p:cond delay="162"/>
                                          </p:stCondLst>
                                        </p:cTn>
                                        <p:tgtEl>
                                          <p:spTgt spid="15365"/>
                                        </p:tgtEl>
                                      </p:cBhvr>
                                      <p:to x="100000" y="60000"/>
                                    </p:animScale>
                                    <p:animScale>
                                      <p:cBhvr>
                                        <p:cTn id="22" dur="41" decel="50000">
                                          <p:stCondLst>
                                            <p:cond delay="169"/>
                                          </p:stCondLst>
                                        </p:cTn>
                                        <p:tgtEl>
                                          <p:spTgt spid="15365"/>
                                        </p:tgtEl>
                                      </p:cBhvr>
                                      <p:to x="100000" y="100000"/>
                                    </p:animScale>
                                    <p:animScale>
                                      <p:cBhvr>
                                        <p:cTn id="23" dur="7">
                                          <p:stCondLst>
                                            <p:cond delay="328"/>
                                          </p:stCondLst>
                                        </p:cTn>
                                        <p:tgtEl>
                                          <p:spTgt spid="15365"/>
                                        </p:tgtEl>
                                      </p:cBhvr>
                                      <p:to x="100000" y="80000"/>
                                    </p:animScale>
                                    <p:animScale>
                                      <p:cBhvr>
                                        <p:cTn id="24" dur="41" decel="50000">
                                          <p:stCondLst>
                                            <p:cond delay="335"/>
                                          </p:stCondLst>
                                        </p:cTn>
                                        <p:tgtEl>
                                          <p:spTgt spid="15365"/>
                                        </p:tgtEl>
                                      </p:cBhvr>
                                      <p:to x="100000" y="100000"/>
                                    </p:animScale>
                                    <p:animScale>
                                      <p:cBhvr>
                                        <p:cTn id="25" dur="7">
                                          <p:stCondLst>
                                            <p:cond delay="410"/>
                                          </p:stCondLst>
                                        </p:cTn>
                                        <p:tgtEl>
                                          <p:spTgt spid="15365"/>
                                        </p:tgtEl>
                                      </p:cBhvr>
                                      <p:to x="100000" y="90000"/>
                                    </p:animScale>
                                    <p:animScale>
                                      <p:cBhvr>
                                        <p:cTn id="26" dur="41" decel="50000">
                                          <p:stCondLst>
                                            <p:cond delay="417"/>
                                          </p:stCondLst>
                                        </p:cTn>
                                        <p:tgtEl>
                                          <p:spTgt spid="15365"/>
                                        </p:tgtEl>
                                      </p:cBhvr>
                                      <p:to x="100000" y="100000"/>
                                    </p:animScale>
                                    <p:animScale>
                                      <p:cBhvr>
                                        <p:cTn id="27" dur="7">
                                          <p:stCondLst>
                                            <p:cond delay="452"/>
                                          </p:stCondLst>
                                        </p:cTn>
                                        <p:tgtEl>
                                          <p:spTgt spid="15365"/>
                                        </p:tgtEl>
                                      </p:cBhvr>
                                      <p:to x="100000" y="95000"/>
                                    </p:animScale>
                                    <p:animScale>
                                      <p:cBhvr>
                                        <p:cTn id="28" dur="41" decel="50000">
                                          <p:stCondLst>
                                            <p:cond delay="458"/>
                                          </p:stCondLst>
                                        </p:cTn>
                                        <p:tgtEl>
                                          <p:spTgt spid="153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3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pic>
        <p:nvPicPr>
          <p:cNvPr id="4" name="Content Placeholder 3" descr="LDJVFinalsInAction.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1433" t="6454" r="-1433" b="32608"/>
          <a:stretch/>
        </p:blipFill>
        <p:spPr/>
      </p:pic>
      <p:sp>
        <p:nvSpPr>
          <p:cNvPr id="5" name="TextBox 4"/>
          <p:cNvSpPr txBox="1"/>
          <p:nvPr/>
        </p:nvSpPr>
        <p:spPr>
          <a:xfrm>
            <a:off x="-28851" y="4191000"/>
            <a:ext cx="8944251" cy="120032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400" dirty="0" smtClean="0">
                <a:solidFill>
                  <a:schemeClr val="accent2">
                    <a:lumMod val="75000"/>
                  </a:schemeClr>
                </a:solidFill>
                <a:latin typeface="Chalkboard"/>
                <a:cs typeface="Chalkboard"/>
              </a:rPr>
              <a:t>In </a:t>
            </a:r>
            <a:r>
              <a:rPr lang="en-US" sz="2400" dirty="0">
                <a:solidFill>
                  <a:schemeClr val="accent2">
                    <a:lumMod val="75000"/>
                  </a:schemeClr>
                </a:solidFill>
                <a:latin typeface="Chalkboard"/>
                <a:cs typeface="Chalkboard"/>
              </a:rPr>
              <a:t>e</a:t>
            </a:r>
            <a:r>
              <a:rPr lang="en-US" sz="2400" dirty="0" smtClean="0">
                <a:solidFill>
                  <a:schemeClr val="accent2">
                    <a:lumMod val="75000"/>
                  </a:schemeClr>
                </a:solidFill>
                <a:latin typeface="Chalkboard"/>
                <a:cs typeface="Chalkboard"/>
              </a:rPr>
              <a:t>very Lincoln-Douglas debate, each debater supports a side of the resolution.  The affirmative supports the resolution, the negative negates the resolution</a:t>
            </a:r>
            <a:r>
              <a:rPr lang="en-US" dirty="0" smtClean="0"/>
              <a:t>.</a:t>
            </a:r>
            <a:endParaRPr lang="en-US" dirty="0"/>
          </a:p>
        </p:txBody>
      </p:sp>
    </p:spTree>
    <p:extLst>
      <p:ext uri="{BB962C8B-B14F-4D97-AF65-F5344CB8AC3E}">
        <p14:creationId xmlns:p14="http://schemas.microsoft.com/office/powerpoint/2010/main" val="172580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Resolution		</a:t>
            </a:r>
            <a:endParaRPr lang="en-US" dirty="0"/>
          </a:p>
        </p:txBody>
      </p:sp>
      <p:sp>
        <p:nvSpPr>
          <p:cNvPr id="3" name="Content Placeholder 2"/>
          <p:cNvSpPr>
            <a:spLocks noGrp="1"/>
          </p:cNvSpPr>
          <p:nvPr>
            <p:ph idx="4294967295"/>
          </p:nvPr>
        </p:nvSpPr>
        <p:spPr>
          <a:xfrm>
            <a:off x="0" y="1219200"/>
            <a:ext cx="9144000" cy="1524000"/>
          </a:xfrm>
          <a:solidFill>
            <a:schemeClr val="folHlink">
              <a:alpha val="54901"/>
            </a:schemeClr>
          </a:solidFill>
        </p:spPr>
        <p:txBody>
          <a:bodyPr/>
          <a:lstStyle/>
          <a:p>
            <a:pPr algn="ctr" eaLnBrk="1" hangingPunct="1">
              <a:lnSpc>
                <a:spcPct val="90000"/>
              </a:lnSpc>
            </a:pPr>
            <a:r>
              <a:rPr lang="en-US" dirty="0" smtClean="0"/>
              <a:t>Can you brainstorm a list of some reasons we would do nuclear energy?  </a:t>
            </a:r>
          </a:p>
        </p:txBody>
      </p:sp>
      <p:sp>
        <p:nvSpPr>
          <p:cNvPr id="36868" name="Text Box 4"/>
          <p:cNvSpPr txBox="1">
            <a:spLocks noChangeArrowheads="1"/>
          </p:cNvSpPr>
          <p:nvPr/>
        </p:nvSpPr>
        <p:spPr bwMode="auto">
          <a:xfrm rot="-918557">
            <a:off x="-254000" y="3456313"/>
            <a:ext cx="4876800" cy="707373"/>
          </a:xfrm>
          <a:prstGeom prst="rect">
            <a:avLst/>
          </a:prstGeom>
          <a:noFill/>
          <a:ln w="9525">
            <a:noFill/>
            <a:miter lim="800000"/>
            <a:headEnd/>
            <a:tailEnd/>
          </a:ln>
        </p:spPr>
        <p:txBody>
          <a:bodyPr>
            <a:spAutoFit/>
          </a:bodyPr>
          <a:lstStyle/>
          <a:p>
            <a:pPr algn="ctr">
              <a:lnSpc>
                <a:spcPct val="90000"/>
              </a:lnSpc>
              <a:spcBef>
                <a:spcPct val="20000"/>
              </a:spcBef>
              <a:buClr>
                <a:schemeClr val="accent1"/>
              </a:buClr>
              <a:buSzPct val="70000"/>
              <a:buFont typeface="Wingdings 2" pitchFamily="18" charset="2"/>
              <a:buChar char=""/>
            </a:pPr>
            <a:r>
              <a:rPr lang="en-US" sz="2200" b="1" dirty="0">
                <a:solidFill>
                  <a:schemeClr val="tx2"/>
                </a:solidFill>
              </a:rPr>
              <a:t>The first one that comes to my mind is </a:t>
            </a:r>
            <a:r>
              <a:rPr lang="en-US" sz="2200" b="1" dirty="0" smtClean="0">
                <a:solidFill>
                  <a:schemeClr val="tx2"/>
                </a:solidFill>
              </a:rPr>
              <a:t>less pollution.  </a:t>
            </a:r>
            <a:endParaRPr lang="en-US" sz="2200" b="1" dirty="0"/>
          </a:p>
        </p:txBody>
      </p:sp>
      <p:sp>
        <p:nvSpPr>
          <p:cNvPr id="36869" name="Text Box 5"/>
          <p:cNvSpPr txBox="1">
            <a:spLocks noChangeArrowheads="1"/>
          </p:cNvSpPr>
          <p:nvPr/>
        </p:nvSpPr>
        <p:spPr bwMode="auto">
          <a:xfrm rot="1333232">
            <a:off x="533400" y="4950011"/>
            <a:ext cx="3886200" cy="1117229"/>
          </a:xfrm>
          <a:prstGeom prst="rect">
            <a:avLst/>
          </a:prstGeom>
          <a:noFill/>
          <a:ln w="9525">
            <a:noFill/>
            <a:miter lim="800000"/>
            <a:headEnd/>
            <a:tailEnd/>
          </a:ln>
        </p:spPr>
        <p:txBody>
          <a:bodyPr>
            <a:spAutoFit/>
          </a:bodyPr>
          <a:lstStyle/>
          <a:p>
            <a:pPr algn="ctr">
              <a:lnSpc>
                <a:spcPct val="90000"/>
              </a:lnSpc>
              <a:spcBef>
                <a:spcPct val="20000"/>
              </a:spcBef>
              <a:buClr>
                <a:schemeClr val="accent1"/>
              </a:buClr>
              <a:buSzPct val="70000"/>
              <a:buFont typeface="Wingdings 2" pitchFamily="18" charset="2"/>
              <a:buChar char=""/>
            </a:pPr>
            <a:r>
              <a:rPr lang="en-US" sz="2200" b="1" dirty="0">
                <a:solidFill>
                  <a:schemeClr val="tx2"/>
                </a:solidFill>
              </a:rPr>
              <a:t>What </a:t>
            </a:r>
            <a:r>
              <a:rPr lang="en-US" sz="2200" b="1" dirty="0" smtClean="0">
                <a:solidFill>
                  <a:schemeClr val="tx2"/>
                </a:solidFill>
              </a:rPr>
              <a:t>other reasons can you think of?</a:t>
            </a:r>
            <a:r>
              <a:rPr lang="en-US" dirty="0" smtClean="0">
                <a:solidFill>
                  <a:schemeClr val="tx2"/>
                </a:solidFill>
              </a:rPr>
              <a:t> </a:t>
            </a:r>
            <a:endParaRPr lang="en-US" dirty="0">
              <a:solidFill>
                <a:schemeClr val="tx2"/>
              </a:solidFill>
            </a:endParaRPr>
          </a:p>
          <a:p>
            <a:pPr>
              <a:spcBef>
                <a:spcPct val="50000"/>
              </a:spcBef>
            </a:pPr>
            <a:endParaRPr lang="en-US" dirty="0"/>
          </a:p>
        </p:txBody>
      </p:sp>
      <p:pic>
        <p:nvPicPr>
          <p:cNvPr id="7" name="Picture 6" descr="WD_nuclearpower.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971800"/>
            <a:ext cx="4612750" cy="311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500" decel="50000" fill="hold">
                                          <p:stCondLst>
                                            <p:cond delay="0"/>
                                          </p:stCondLst>
                                        </p:cTn>
                                        <p:tgtEl>
                                          <p:spTgt spid="3686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686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6868"/>
                                        </p:tgtEl>
                                        <p:attrNameLst>
                                          <p:attrName>ppt_w</p:attrName>
                                        </p:attrNameLst>
                                      </p:cBhvr>
                                      <p:tavLst>
                                        <p:tav tm="0">
                                          <p:val>
                                            <p:strVal val="#ppt_w*.05"/>
                                          </p:val>
                                        </p:tav>
                                        <p:tav tm="100000">
                                          <p:val>
                                            <p:strVal val="#ppt_w"/>
                                          </p:val>
                                        </p:tav>
                                      </p:tavLst>
                                    </p:anim>
                                    <p:anim calcmode="lin" valueType="num">
                                      <p:cBhvr>
                                        <p:cTn id="18" dur="1000" fill="hold"/>
                                        <p:tgtEl>
                                          <p:spTgt spid="3686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686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686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686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686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6869"/>
                                        </p:tgtEl>
                                        <p:attrNameLst>
                                          <p:attrName>style.visibility</p:attrName>
                                        </p:attrNameLst>
                                      </p:cBhvr>
                                      <p:to>
                                        <p:strVal val="visible"/>
                                      </p:to>
                                    </p:set>
                                    <p:anim calcmode="lin" valueType="num">
                                      <p:cBhvr>
                                        <p:cTn id="27" dur="500" decel="50000" fill="hold">
                                          <p:stCondLst>
                                            <p:cond delay="0"/>
                                          </p:stCondLst>
                                        </p:cTn>
                                        <p:tgtEl>
                                          <p:spTgt spid="3686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686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6869"/>
                                        </p:tgtEl>
                                        <p:attrNameLst>
                                          <p:attrName>ppt_w</p:attrName>
                                        </p:attrNameLst>
                                      </p:cBhvr>
                                      <p:tavLst>
                                        <p:tav tm="0">
                                          <p:val>
                                            <p:strVal val="#ppt_w*.05"/>
                                          </p:val>
                                        </p:tav>
                                        <p:tav tm="100000">
                                          <p:val>
                                            <p:strVal val="#ppt_w"/>
                                          </p:val>
                                        </p:tav>
                                      </p:tavLst>
                                    </p:anim>
                                    <p:anim calcmode="lin" valueType="num">
                                      <p:cBhvr>
                                        <p:cTn id="30" dur="1000" fill="hold"/>
                                        <p:tgtEl>
                                          <p:spTgt spid="3686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686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686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686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6868" grpId="0"/>
      <p:bldP spid="368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the resolution:</a:t>
            </a:r>
            <a:endParaRPr lang="en-US" dirty="0"/>
          </a:p>
        </p:txBody>
      </p:sp>
      <p:pic>
        <p:nvPicPr>
          <p:cNvPr id="4" name="Content Placeholder 3" descr="people-talking-online1.jpg"/>
          <p:cNvPicPr>
            <a:picLocks noGrp="1" noChangeAspect="1"/>
          </p:cNvPicPr>
          <p:nvPr>
            <p:ph idx="1"/>
          </p:nvPr>
        </p:nvPicPr>
        <p:blipFill>
          <a:blip r:embed="rId2">
            <a:extLst>
              <a:ext uri="{28A0092B-C50C-407E-A947-70E740481C1C}">
                <a14:useLocalDpi xmlns:a14="http://schemas.microsoft.com/office/drawing/2010/main" val="0"/>
              </a:ext>
            </a:extLst>
          </a:blip>
          <a:srcRect t="15266" b="15266"/>
          <a:stretch>
            <a:fillRect/>
          </a:stretch>
        </p:blipFill>
        <p:spPr>
          <a:xfrm>
            <a:off x="304800" y="1371600"/>
            <a:ext cx="8686800" cy="4708525"/>
          </a:xfrm>
        </p:spPr>
      </p:pic>
      <p:sp>
        <p:nvSpPr>
          <p:cNvPr id="5" name="TextBox 4"/>
          <p:cNvSpPr txBox="1"/>
          <p:nvPr/>
        </p:nvSpPr>
        <p:spPr>
          <a:xfrm>
            <a:off x="1752600" y="1447800"/>
            <a:ext cx="1905000" cy="381000"/>
          </a:xfrm>
          <a:prstGeom prst="rect">
            <a:avLst/>
          </a:prstGeom>
          <a:noFill/>
        </p:spPr>
        <p:txBody>
          <a:bodyPr wrap="square" rtlCol="0">
            <a:spAutoFit/>
          </a:bodyPr>
          <a:lstStyle/>
          <a:p>
            <a:r>
              <a:rPr lang="en-US" dirty="0" smtClean="0"/>
              <a:t>Nuclear Energy</a:t>
            </a:r>
            <a:endParaRPr lang="en-US" dirty="0"/>
          </a:p>
        </p:txBody>
      </p:sp>
      <p:sp>
        <p:nvSpPr>
          <p:cNvPr id="6" name="TextBox 5"/>
          <p:cNvSpPr txBox="1"/>
          <p:nvPr/>
        </p:nvSpPr>
        <p:spPr>
          <a:xfrm>
            <a:off x="6096001" y="1371600"/>
            <a:ext cx="1447800" cy="646331"/>
          </a:xfrm>
          <a:prstGeom prst="rect">
            <a:avLst/>
          </a:prstGeom>
          <a:noFill/>
        </p:spPr>
        <p:txBody>
          <a:bodyPr wrap="square" rtlCol="0">
            <a:spAutoFit/>
          </a:bodyPr>
          <a:lstStyle/>
          <a:p>
            <a:r>
              <a:rPr lang="en-US" dirty="0" smtClean="0"/>
              <a:t>It’s good because…</a:t>
            </a:r>
            <a:endParaRPr lang="en-US" dirty="0"/>
          </a:p>
        </p:txBody>
      </p:sp>
      <p:sp>
        <p:nvSpPr>
          <p:cNvPr id="7" name="TextBox 6"/>
          <p:cNvSpPr txBox="1"/>
          <p:nvPr/>
        </p:nvSpPr>
        <p:spPr>
          <a:xfrm>
            <a:off x="7696200" y="2133600"/>
            <a:ext cx="1447800" cy="646331"/>
          </a:xfrm>
          <a:prstGeom prst="rect">
            <a:avLst/>
          </a:prstGeom>
          <a:noFill/>
        </p:spPr>
        <p:txBody>
          <a:bodyPr wrap="square" rtlCol="0">
            <a:spAutoFit/>
          </a:bodyPr>
          <a:lstStyle/>
          <a:p>
            <a:r>
              <a:rPr lang="en-US" dirty="0" smtClean="0"/>
              <a:t>What a bad idea…</a:t>
            </a:r>
            <a:endParaRPr lang="en-US" dirty="0"/>
          </a:p>
        </p:txBody>
      </p:sp>
      <p:pic>
        <p:nvPicPr>
          <p:cNvPr id="3" name="Picture 2" descr="Mr_Bur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209800"/>
            <a:ext cx="2400300" cy="3810000"/>
          </a:xfrm>
          <a:prstGeom prst="rect">
            <a:avLst/>
          </a:prstGeom>
        </p:spPr>
      </p:pic>
    </p:spTree>
    <p:extLst>
      <p:ext uri="{BB962C8B-B14F-4D97-AF65-F5344CB8AC3E}">
        <p14:creationId xmlns:p14="http://schemas.microsoft.com/office/powerpoint/2010/main" val="23535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policy_debate2"/>
          <p:cNvPicPr>
            <a:picLocks noChangeAspect="1" noChangeArrowheads="1"/>
          </p:cNvPicPr>
          <p:nvPr/>
        </p:nvPicPr>
        <p:blipFill>
          <a:blip r:embed="rId2"/>
          <a:srcRect/>
          <a:stretch>
            <a:fillRect/>
          </a:stretch>
        </p:blipFill>
        <p:spPr bwMode="auto">
          <a:xfrm>
            <a:off x="0" y="1143000"/>
            <a:ext cx="4033838" cy="57150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What does a debate look like?	</a:t>
            </a:r>
            <a:endParaRPr lang="en-US" dirty="0"/>
          </a:p>
        </p:txBody>
      </p:sp>
      <p:sp>
        <p:nvSpPr>
          <p:cNvPr id="23555" name="Content Placeholder 2"/>
          <p:cNvSpPr>
            <a:spLocks noGrp="1"/>
          </p:cNvSpPr>
          <p:nvPr>
            <p:ph idx="1"/>
          </p:nvPr>
        </p:nvSpPr>
        <p:spPr>
          <a:xfrm>
            <a:off x="0" y="2468563"/>
            <a:ext cx="9144000" cy="3551237"/>
          </a:xfrm>
          <a:solidFill>
            <a:schemeClr val="folHlink">
              <a:alpha val="54117"/>
            </a:schemeClr>
          </a:solidFill>
        </p:spPr>
        <p:txBody>
          <a:bodyPr/>
          <a:lstStyle/>
          <a:p>
            <a:pPr algn="ctr" eaLnBrk="1" hangingPunct="1">
              <a:lnSpc>
                <a:spcPct val="90000"/>
              </a:lnSpc>
            </a:pPr>
            <a:r>
              <a:rPr lang="en-US" sz="4000" b="1" smtClean="0"/>
              <a:t>Two students from one school are assigned to be </a:t>
            </a:r>
            <a:r>
              <a:rPr lang="en-US" sz="4000" b="1" smtClean="0">
                <a:solidFill>
                  <a:schemeClr val="accent1"/>
                </a:solidFill>
              </a:rPr>
              <a:t>affirmative</a:t>
            </a:r>
            <a:r>
              <a:rPr lang="en-US" sz="4000" b="1" smtClean="0"/>
              <a:t> (they agree with the resolution) and two students from another school are assigned to be </a:t>
            </a:r>
            <a:r>
              <a:rPr lang="en-US" sz="4000" b="1" smtClean="0">
                <a:solidFill>
                  <a:srgbClr val="FF0000"/>
                </a:solidFill>
              </a:rPr>
              <a:t>negative</a:t>
            </a:r>
            <a:r>
              <a:rPr lang="en-US" sz="4000" b="1" smtClean="0"/>
              <a:t> (they disagree with the resolution).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file4651235060109"/>
          <p:cNvPicPr>
            <a:picLocks noChangeAspect="1" noChangeArrowheads="1"/>
          </p:cNvPicPr>
          <p:nvPr/>
        </p:nvPicPr>
        <p:blipFill>
          <a:blip r:embed="rId2"/>
          <a:srcRect/>
          <a:stretch>
            <a:fillRect/>
          </a:stretch>
        </p:blipFill>
        <p:spPr bwMode="auto">
          <a:xfrm>
            <a:off x="228600" y="1219200"/>
            <a:ext cx="7086600" cy="5543550"/>
          </a:xfrm>
          <a:prstGeom prst="rect">
            <a:avLst/>
          </a:prstGeom>
          <a:noFill/>
          <a:ln w="9525">
            <a:noFill/>
            <a:miter lim="800000"/>
            <a:headEnd/>
            <a:tailEnd/>
          </a:ln>
        </p:spPr>
      </p:pic>
      <p:sp>
        <p:nvSpPr>
          <p:cNvPr id="2" name="Title 1"/>
          <p:cNvSpPr>
            <a:spLocks noGrp="1"/>
          </p:cNvSpPr>
          <p:nvPr>
            <p:ph type="title" idx="4294967295"/>
          </p:nvPr>
        </p:nvSpPr>
        <p:spPr/>
        <p:txBody>
          <a:bodyPr/>
          <a:lstStyle/>
          <a:p>
            <a:pPr eaLnBrk="1" fontAlgn="auto" hangingPunct="1">
              <a:spcAft>
                <a:spcPts val="0"/>
              </a:spcAft>
              <a:defRPr/>
            </a:pPr>
            <a:r>
              <a:rPr lang="en-US" dirty="0" smtClean="0"/>
              <a:t>What does a debate look like?	</a:t>
            </a:r>
            <a:endParaRPr lang="en-US" dirty="0"/>
          </a:p>
        </p:txBody>
      </p:sp>
      <p:sp>
        <p:nvSpPr>
          <p:cNvPr id="3" name="Content Placeholder 2"/>
          <p:cNvSpPr>
            <a:spLocks noGrp="1"/>
          </p:cNvSpPr>
          <p:nvPr>
            <p:ph idx="4294967295"/>
          </p:nvPr>
        </p:nvSpPr>
        <p:spPr>
          <a:xfrm>
            <a:off x="0" y="3200400"/>
            <a:ext cx="9144000" cy="1752600"/>
          </a:xfrm>
          <a:solidFill>
            <a:schemeClr val="folHlink">
              <a:alpha val="70979"/>
            </a:schemeClr>
          </a:solidFill>
        </p:spPr>
        <p:txBody>
          <a:bodyPr/>
          <a:lstStyle/>
          <a:p>
            <a:pPr algn="ctr" eaLnBrk="1" hangingPunct="1">
              <a:lnSpc>
                <a:spcPct val="90000"/>
              </a:lnSpc>
              <a:buFont typeface="Wingdings 2" pitchFamily="18" charset="2"/>
              <a:buNone/>
            </a:pPr>
            <a:r>
              <a:rPr lang="en-US" sz="2700" b="1" dirty="0" smtClean="0">
                <a:solidFill>
                  <a:schemeClr val="tx1"/>
                </a:solidFill>
              </a:rPr>
              <a:t>Debates occur in classrooms, in front of one judge and usually no audience.</a:t>
            </a:r>
          </a:p>
        </p:txBody>
      </p:sp>
      <p:sp>
        <p:nvSpPr>
          <p:cNvPr id="40965" name="Text Box 5"/>
          <p:cNvSpPr txBox="1">
            <a:spLocks noChangeArrowheads="1"/>
          </p:cNvSpPr>
          <p:nvPr/>
        </p:nvSpPr>
        <p:spPr bwMode="auto">
          <a:xfrm rot="1921604">
            <a:off x="-381000" y="5307013"/>
            <a:ext cx="3886200" cy="1550987"/>
          </a:xfrm>
          <a:prstGeom prst="rect">
            <a:avLst/>
          </a:prstGeom>
          <a:noFill/>
          <a:ln w="9525">
            <a:noFill/>
            <a:miter lim="800000"/>
            <a:headEnd/>
            <a:tailEnd/>
          </a:ln>
        </p:spPr>
        <p:txBody>
          <a:bodyPr>
            <a:spAutoFit/>
          </a:bodyPr>
          <a:lstStyle/>
          <a:p>
            <a:pPr algn="ctr">
              <a:lnSpc>
                <a:spcPct val="90000"/>
              </a:lnSpc>
              <a:spcBef>
                <a:spcPct val="20000"/>
              </a:spcBef>
              <a:buClr>
                <a:schemeClr val="accent1"/>
              </a:buClr>
              <a:buSzPct val="70000"/>
              <a:buFont typeface="Wingdings 2" pitchFamily="18" charset="2"/>
              <a:buChar char=""/>
            </a:pPr>
            <a:r>
              <a:rPr lang="en-US" b="1"/>
              <a:t>So, a debate usually consists of just those five people</a:t>
            </a:r>
          </a:p>
          <a:p>
            <a:pPr algn="ctr">
              <a:lnSpc>
                <a:spcPct val="90000"/>
              </a:lnSpc>
              <a:spcBef>
                <a:spcPct val="20000"/>
              </a:spcBef>
              <a:buClr>
                <a:schemeClr val="accent1"/>
              </a:buClr>
              <a:buSzPct val="70000"/>
              <a:buFont typeface="Wingdings 2" pitchFamily="18" charset="2"/>
              <a:buNone/>
            </a:pPr>
            <a:r>
              <a:rPr lang="en-US" b="1"/>
              <a:t> (less scary than what most people imagine). </a:t>
            </a:r>
          </a:p>
          <a:p>
            <a:pPr>
              <a:spcBef>
                <a:spcPct val="50000"/>
              </a:spcBef>
            </a:pPr>
            <a:endParaRPr lang="en-US" b="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1000"/>
                                        <p:tgtEl>
                                          <p:spTgt spid="40965"/>
                                        </p:tgtEl>
                                      </p:cBhvr>
                                    </p:animEffect>
                                    <p:anim calcmode="lin" valueType="num">
                                      <p:cBhvr>
                                        <p:cTn id="13" dur="1000" fill="hold"/>
                                        <p:tgtEl>
                                          <p:spTgt spid="40965"/>
                                        </p:tgtEl>
                                        <p:attrNameLst>
                                          <p:attrName>style.rotation</p:attrName>
                                        </p:attrNameLst>
                                      </p:cBhvr>
                                      <p:tavLst>
                                        <p:tav tm="0">
                                          <p:val>
                                            <p:fltVal val="720"/>
                                          </p:val>
                                        </p:tav>
                                        <p:tav tm="100000">
                                          <p:val>
                                            <p:fltVal val="0"/>
                                          </p:val>
                                        </p:tav>
                                      </p:tavLst>
                                    </p:anim>
                                    <p:anim calcmode="lin" valueType="num">
                                      <p:cBhvr>
                                        <p:cTn id="14" dur="1000" fill="hold"/>
                                        <p:tgtEl>
                                          <p:spTgt spid="40965"/>
                                        </p:tgtEl>
                                        <p:attrNameLst>
                                          <p:attrName>ppt_h</p:attrName>
                                        </p:attrNameLst>
                                      </p:cBhvr>
                                      <p:tavLst>
                                        <p:tav tm="0">
                                          <p:val>
                                            <p:fltVal val="0"/>
                                          </p:val>
                                        </p:tav>
                                        <p:tav tm="100000">
                                          <p:val>
                                            <p:strVal val="#ppt_h"/>
                                          </p:val>
                                        </p:tav>
                                      </p:tavLst>
                                    </p:anim>
                                    <p:anim calcmode="lin" valueType="num">
                                      <p:cBhvr>
                                        <p:cTn id="15" dur="1000" fill="hold"/>
                                        <p:tgtEl>
                                          <p:spTgt spid="409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9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arguing300"/>
          <p:cNvPicPr>
            <a:picLocks noChangeAspect="1" noChangeArrowheads="1"/>
          </p:cNvPicPr>
          <p:nvPr/>
        </p:nvPicPr>
        <p:blipFill>
          <a:blip r:embed="rId2"/>
          <a:srcRect/>
          <a:stretch>
            <a:fillRect/>
          </a:stretch>
        </p:blipFill>
        <p:spPr bwMode="auto">
          <a:xfrm>
            <a:off x="5932488" y="3581400"/>
            <a:ext cx="3211512" cy="32766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 in Policy</a:t>
            </a:r>
            <a:endParaRPr lang="en-US" dirty="0"/>
          </a:p>
        </p:txBody>
      </p:sp>
      <p:sp>
        <p:nvSpPr>
          <p:cNvPr id="3" name="Content Placeholder 2"/>
          <p:cNvSpPr>
            <a:spLocks noGrp="1"/>
          </p:cNvSpPr>
          <p:nvPr>
            <p:ph idx="1"/>
          </p:nvPr>
        </p:nvSpPr>
        <p:spPr>
          <a:xfrm>
            <a:off x="0" y="1143000"/>
            <a:ext cx="8991600" cy="2286000"/>
          </a:xfrm>
        </p:spPr>
        <p:txBody>
          <a:bodyPr/>
          <a:lstStyle/>
          <a:p>
            <a:pPr algn="ctr" eaLnBrk="1" hangingPunct="1">
              <a:lnSpc>
                <a:spcPct val="80000"/>
              </a:lnSpc>
            </a:pPr>
            <a:r>
              <a:rPr lang="en-US" sz="4000" b="1" dirty="0" smtClean="0">
                <a:solidFill>
                  <a:schemeClr val="tx1"/>
                </a:solidFill>
              </a:rPr>
              <a:t>The job of the affirmative is to prove that their proposal (which must fit under the resolution) is a good idea.</a:t>
            </a:r>
          </a:p>
          <a:p>
            <a:pPr algn="ctr" eaLnBrk="1" hangingPunct="1">
              <a:lnSpc>
                <a:spcPct val="80000"/>
              </a:lnSpc>
              <a:buFont typeface="Wingdings 2" pitchFamily="18" charset="2"/>
              <a:buNone/>
            </a:pPr>
            <a:endParaRPr lang="en-US" sz="2500" b="1" dirty="0" smtClean="0">
              <a:solidFill>
                <a:schemeClr val="tx1"/>
              </a:solidFill>
            </a:endParaRPr>
          </a:p>
          <a:p>
            <a:pPr eaLnBrk="1" hangingPunct="1">
              <a:lnSpc>
                <a:spcPct val="80000"/>
              </a:lnSpc>
            </a:pPr>
            <a:r>
              <a:rPr lang="en-US" sz="4000" b="1" dirty="0" smtClean="0">
                <a:solidFill>
                  <a:schemeClr val="tx1"/>
                </a:solidFill>
              </a:rPr>
              <a:t>The job of the negative is </a:t>
            </a:r>
          </a:p>
          <a:p>
            <a:pPr eaLnBrk="1" hangingPunct="1">
              <a:lnSpc>
                <a:spcPct val="80000"/>
              </a:lnSpc>
              <a:buFont typeface="Wingdings 2" pitchFamily="18" charset="2"/>
              <a:buNone/>
            </a:pPr>
            <a:r>
              <a:rPr lang="en-US" sz="4000" b="1" dirty="0" smtClean="0">
                <a:solidFill>
                  <a:schemeClr val="tx1"/>
                </a:solidFill>
              </a:rPr>
              <a:t>to prove that the affirmative</a:t>
            </a:r>
          </a:p>
          <a:p>
            <a:pPr eaLnBrk="1" hangingPunct="1">
              <a:lnSpc>
                <a:spcPct val="80000"/>
              </a:lnSpc>
              <a:buFont typeface="Wingdings 2" pitchFamily="18" charset="2"/>
              <a:buNone/>
            </a:pPr>
            <a:r>
              <a:rPr lang="en-US" sz="4000" b="1" dirty="0" smtClean="0">
                <a:solidFill>
                  <a:schemeClr val="tx1"/>
                </a:solidFill>
              </a:rPr>
              <a:t> proposal is either a bad</a:t>
            </a:r>
          </a:p>
          <a:p>
            <a:pPr eaLnBrk="1" hangingPunct="1">
              <a:lnSpc>
                <a:spcPct val="80000"/>
              </a:lnSpc>
              <a:buFont typeface="Wingdings 2" pitchFamily="18" charset="2"/>
              <a:buNone/>
            </a:pPr>
            <a:r>
              <a:rPr lang="en-US" sz="4000" b="1" dirty="0" smtClean="0">
                <a:solidFill>
                  <a:schemeClr val="tx1"/>
                </a:solidFill>
              </a:rPr>
              <a:t> idea or does not fit under</a:t>
            </a:r>
          </a:p>
          <a:p>
            <a:pPr eaLnBrk="1" hangingPunct="1">
              <a:lnSpc>
                <a:spcPct val="80000"/>
              </a:lnSpc>
              <a:buFont typeface="Wingdings 2" pitchFamily="18" charset="2"/>
              <a:buNone/>
            </a:pPr>
            <a:r>
              <a:rPr lang="en-US" sz="4000" b="1" dirty="0" smtClean="0">
                <a:solidFill>
                  <a:schemeClr val="tx1"/>
                </a:solidFill>
              </a:rPr>
              <a:t> the resolution.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Scale>
                                      <p:cBhvr>
                                        <p:cTn id="28"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4" end="4"/>
                                            </p:txEl>
                                          </p:spTgt>
                                        </p:tgtEl>
                                        <p:attrNameLst>
                                          <p:attrName>ppt_x</p:attrName>
                                          <p:attrName>ppt_y</p:attrName>
                                        </p:attrNameLst>
                                      </p:cBhvr>
                                    </p:animMotion>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Scale>
                                      <p:cBhvr>
                                        <p:cTn id="35"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5" end="5"/>
                                            </p:txEl>
                                          </p:spTgt>
                                        </p:tgtEl>
                                        <p:attrNameLst>
                                          <p:attrName>ppt_x</p:attrName>
                                          <p:attrName>ppt_y</p:attrName>
                                        </p:attrNameLst>
                                      </p:cBhvr>
                                    </p:animMotion>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Scale>
                                      <p:cBhvr>
                                        <p:cTn id="42"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6" end="6"/>
                                            </p:txEl>
                                          </p:spTgt>
                                        </p:tgtEl>
                                        <p:attrNameLst>
                                          <p:attrName>ppt_x</p:attrName>
                                          <p:attrName>ppt_y</p:attrName>
                                        </p:attrNameLst>
                                      </p:cBhvr>
                                    </p:animMotion>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amd_ferrell"/>
          <p:cNvPicPr>
            <a:picLocks noChangeAspect="1" noChangeArrowheads="1"/>
          </p:cNvPicPr>
          <p:nvPr/>
        </p:nvPicPr>
        <p:blipFill>
          <a:blip r:embed="rId2"/>
          <a:srcRect/>
          <a:stretch>
            <a:fillRect/>
          </a:stretch>
        </p:blipFill>
        <p:spPr bwMode="auto">
          <a:xfrm>
            <a:off x="5746750" y="1143000"/>
            <a:ext cx="3397250" cy="5715000"/>
          </a:xfrm>
          <a:prstGeom prst="rect">
            <a:avLst/>
          </a:prstGeom>
          <a:noFill/>
          <a:ln w="9525">
            <a:noFill/>
            <a:miter lim="800000"/>
            <a:headEnd/>
            <a:tailEnd/>
          </a:ln>
        </p:spPr>
      </p:pic>
      <p:sp>
        <p:nvSpPr>
          <p:cNvPr id="2" name="Title 1"/>
          <p:cNvSpPr>
            <a:spLocks noGrp="1"/>
          </p:cNvSpPr>
          <p:nvPr>
            <p:ph type="title" idx="4294967295"/>
          </p:nvPr>
        </p:nvSpPr>
        <p:spPr>
          <a:xfrm>
            <a:off x="450850" y="463550"/>
            <a:ext cx="8686800" cy="838200"/>
          </a:xfrm>
        </p:spPr>
        <p:txBody>
          <a:bodyPr/>
          <a:lstStyle/>
          <a:p>
            <a:pPr eaLnBrk="1" fontAlgn="auto" hangingPunct="1">
              <a:spcAft>
                <a:spcPts val="0"/>
              </a:spcAft>
              <a:defRPr/>
            </a:pPr>
            <a:r>
              <a:rPr lang="en-US" dirty="0" smtClean="0"/>
              <a:t>Debate		</a:t>
            </a:r>
            <a:endParaRPr lang="en-US" dirty="0"/>
          </a:p>
        </p:txBody>
      </p:sp>
      <p:sp>
        <p:nvSpPr>
          <p:cNvPr id="3" name="Content Placeholder 2"/>
          <p:cNvSpPr>
            <a:spLocks noGrp="1"/>
          </p:cNvSpPr>
          <p:nvPr>
            <p:ph idx="4294967295"/>
          </p:nvPr>
        </p:nvSpPr>
        <p:spPr>
          <a:xfrm>
            <a:off x="0" y="1371600"/>
            <a:ext cx="9144000" cy="1951038"/>
          </a:xfrm>
          <a:solidFill>
            <a:schemeClr val="folHlink">
              <a:alpha val="50195"/>
            </a:schemeClr>
          </a:solidFill>
        </p:spPr>
        <p:txBody>
          <a:bodyPr/>
          <a:lstStyle/>
          <a:p>
            <a:pPr eaLnBrk="1" hangingPunct="1">
              <a:lnSpc>
                <a:spcPct val="90000"/>
              </a:lnSpc>
            </a:pPr>
            <a:r>
              <a:rPr lang="en-US" b="1" dirty="0" smtClean="0">
                <a:solidFill>
                  <a:schemeClr val="accent1"/>
                </a:solidFill>
              </a:rPr>
              <a:t>You may have seen debates on TV where people shouted, ignored counter arguments, or seemed to be in a contest about who could attack the other person more effectively.  </a:t>
            </a:r>
          </a:p>
        </p:txBody>
      </p:sp>
      <p:sp>
        <p:nvSpPr>
          <p:cNvPr id="37893" name="Text Box 5"/>
          <p:cNvSpPr txBox="1">
            <a:spLocks noChangeArrowheads="1"/>
          </p:cNvSpPr>
          <p:nvPr/>
        </p:nvSpPr>
        <p:spPr bwMode="auto">
          <a:xfrm rot="-1593903">
            <a:off x="4114800" y="4648200"/>
            <a:ext cx="2209800" cy="396875"/>
          </a:xfrm>
          <a:prstGeom prst="rect">
            <a:avLst/>
          </a:prstGeom>
          <a:noFill/>
          <a:ln w="9525">
            <a:noFill/>
            <a:miter lim="800000"/>
            <a:headEnd/>
            <a:tailEnd/>
          </a:ln>
        </p:spPr>
        <p:txBody>
          <a:bodyPr>
            <a:spAutoFit/>
          </a:bodyPr>
          <a:lstStyle/>
          <a:p>
            <a:pPr>
              <a:spcBef>
                <a:spcPct val="50000"/>
              </a:spcBef>
            </a:pPr>
            <a:r>
              <a:rPr lang="en-US" sz="2000" b="1" dirty="0">
                <a:solidFill>
                  <a:schemeClr val="accent1"/>
                </a:solidFill>
              </a:rPr>
              <a:t>STRATEGERY?</a:t>
            </a:r>
          </a:p>
        </p:txBody>
      </p:sp>
    </p:spTree>
    <p:extLst>
      <p:ext uri="{BB962C8B-B14F-4D97-AF65-F5344CB8AC3E}">
        <p14:creationId xmlns:p14="http://schemas.microsoft.com/office/powerpoint/2010/main" val="51884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p:cTn id="19" dur="500" fill="hold"/>
                                        <p:tgtEl>
                                          <p:spTgt spid="37893"/>
                                        </p:tgtEl>
                                        <p:attrNameLst>
                                          <p:attrName>ppt_w</p:attrName>
                                        </p:attrNameLst>
                                      </p:cBhvr>
                                      <p:tavLst>
                                        <p:tav tm="0">
                                          <p:val>
                                            <p:fltVal val="0"/>
                                          </p:val>
                                        </p:tav>
                                        <p:tav tm="100000">
                                          <p:val>
                                            <p:strVal val="#ppt_w"/>
                                          </p:val>
                                        </p:tav>
                                      </p:tavLst>
                                    </p:anim>
                                    <p:anim calcmode="lin" valueType="num">
                                      <p:cBhvr>
                                        <p:cTn id="20" dur="500" fill="hold"/>
                                        <p:tgtEl>
                                          <p:spTgt spid="37893"/>
                                        </p:tgtEl>
                                        <p:attrNameLst>
                                          <p:attrName>ppt_h</p:attrName>
                                        </p:attrNameLst>
                                      </p:cBhvr>
                                      <p:tavLst>
                                        <p:tav tm="0">
                                          <p:val>
                                            <p:fltVal val="0"/>
                                          </p:val>
                                        </p:tav>
                                        <p:tav tm="100000">
                                          <p:val>
                                            <p:strVal val="#ppt_h"/>
                                          </p:val>
                                        </p:tav>
                                      </p:tavLst>
                                    </p:anim>
                                    <p:anim calcmode="lin" valueType="num">
                                      <p:cBhvr>
                                        <p:cTn id="21" dur="5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8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VS Negative in LD</a:t>
            </a:r>
            <a:endParaRPr lang="en-US" dirty="0"/>
          </a:p>
        </p:txBody>
      </p:sp>
      <p:sp>
        <p:nvSpPr>
          <p:cNvPr id="3" name="Content Placeholder 2"/>
          <p:cNvSpPr>
            <a:spLocks noGrp="1"/>
          </p:cNvSpPr>
          <p:nvPr>
            <p:ph idx="1"/>
          </p:nvPr>
        </p:nvSpPr>
        <p:spPr>
          <a:xfrm>
            <a:off x="0" y="1295400"/>
            <a:ext cx="8991600" cy="4784725"/>
          </a:xfrm>
        </p:spPr>
        <p:txBody>
          <a:bodyPr/>
          <a:lstStyle/>
          <a:p>
            <a:pPr algn="just" eaLnBrk="1" hangingPunct="1">
              <a:lnSpc>
                <a:spcPct val="80000"/>
              </a:lnSpc>
              <a:buNone/>
            </a:pPr>
            <a:r>
              <a:rPr lang="en-US" b="1" dirty="0" smtClean="0">
                <a:solidFill>
                  <a:schemeClr val="tx1"/>
                </a:solidFill>
              </a:rPr>
              <a:t>*</a:t>
            </a:r>
            <a:r>
              <a:rPr lang="en-US" sz="2800" b="1" dirty="0" smtClean="0">
                <a:solidFill>
                  <a:schemeClr val="tx1"/>
                </a:solidFill>
              </a:rPr>
              <a:t>The </a:t>
            </a:r>
            <a:r>
              <a:rPr lang="en-US" sz="2800" b="1" dirty="0">
                <a:solidFill>
                  <a:schemeClr val="tx1"/>
                </a:solidFill>
              </a:rPr>
              <a:t>job of the affirmative is to prove that their </a:t>
            </a:r>
            <a:r>
              <a:rPr lang="en-US" sz="2800" b="1" dirty="0" smtClean="0">
                <a:solidFill>
                  <a:schemeClr val="tx1"/>
                </a:solidFill>
              </a:rPr>
              <a:t>side of the resolution, and its associated values, is good </a:t>
            </a:r>
            <a:r>
              <a:rPr lang="en-US" sz="2800" b="1" dirty="0">
                <a:solidFill>
                  <a:schemeClr val="tx1"/>
                </a:solidFill>
              </a:rPr>
              <a:t>idea</a:t>
            </a:r>
            <a:r>
              <a:rPr lang="en-US" sz="2800" b="1" dirty="0" smtClean="0">
                <a:solidFill>
                  <a:schemeClr val="tx1"/>
                </a:solidFill>
              </a:rPr>
              <a:t>. </a:t>
            </a:r>
            <a:r>
              <a:rPr lang="en-US" sz="2800" b="1" dirty="0">
                <a:solidFill>
                  <a:schemeClr val="tx1"/>
                </a:solidFill>
              </a:rPr>
              <a:t>At the same time, they prove their</a:t>
            </a:r>
          </a:p>
          <a:p>
            <a:pPr algn="just" eaLnBrk="1" hangingPunct="1">
              <a:lnSpc>
                <a:spcPct val="80000"/>
              </a:lnSpc>
              <a:buNone/>
            </a:pPr>
            <a:r>
              <a:rPr lang="en-US" sz="2800" b="1" dirty="0" smtClean="0">
                <a:solidFill>
                  <a:schemeClr val="tx1"/>
                </a:solidFill>
              </a:rPr>
              <a:t>   opponent </a:t>
            </a:r>
            <a:r>
              <a:rPr lang="en-US" sz="2800" b="1" dirty="0">
                <a:solidFill>
                  <a:schemeClr val="tx1"/>
                </a:solidFill>
              </a:rPr>
              <a:t>and the opposite side </a:t>
            </a:r>
          </a:p>
          <a:p>
            <a:pPr algn="just" eaLnBrk="1" hangingPunct="1">
              <a:lnSpc>
                <a:spcPct val="80000"/>
              </a:lnSpc>
              <a:buNone/>
            </a:pPr>
            <a:r>
              <a:rPr lang="en-US" sz="2800" b="1" dirty="0" smtClean="0">
                <a:solidFill>
                  <a:schemeClr val="tx1"/>
                </a:solidFill>
              </a:rPr>
              <a:t>   of </a:t>
            </a:r>
            <a:r>
              <a:rPr lang="en-US" sz="2800" b="1" dirty="0">
                <a:solidFill>
                  <a:schemeClr val="tx1"/>
                </a:solidFill>
              </a:rPr>
              <a:t>the resolution is a bad idea.</a:t>
            </a:r>
          </a:p>
          <a:p>
            <a:pPr algn="ctr" eaLnBrk="1" hangingPunct="1">
              <a:lnSpc>
                <a:spcPct val="80000"/>
              </a:lnSpc>
              <a:buNone/>
            </a:pPr>
            <a:endParaRPr lang="en-US" sz="2000" b="1" dirty="0">
              <a:solidFill>
                <a:schemeClr val="tx1"/>
              </a:solidFill>
            </a:endParaRPr>
          </a:p>
          <a:p>
            <a:pPr marL="0" indent="0" eaLnBrk="1" hangingPunct="1">
              <a:lnSpc>
                <a:spcPct val="80000"/>
              </a:lnSpc>
              <a:buNone/>
            </a:pPr>
            <a:r>
              <a:rPr lang="en-US" sz="2800" b="1" dirty="0" smtClean="0">
                <a:solidFill>
                  <a:schemeClr val="tx1"/>
                </a:solidFill>
              </a:rPr>
              <a:t>*The </a:t>
            </a:r>
            <a:r>
              <a:rPr lang="en-US" sz="2800" b="1" dirty="0">
                <a:solidFill>
                  <a:schemeClr val="tx1"/>
                </a:solidFill>
              </a:rPr>
              <a:t>job of the negative is </a:t>
            </a:r>
          </a:p>
          <a:p>
            <a:pPr eaLnBrk="1" hangingPunct="1">
              <a:lnSpc>
                <a:spcPct val="80000"/>
              </a:lnSpc>
              <a:buNone/>
            </a:pPr>
            <a:r>
              <a:rPr lang="en-US" sz="2800" b="1" dirty="0">
                <a:solidFill>
                  <a:schemeClr val="tx1"/>
                </a:solidFill>
              </a:rPr>
              <a:t>to prove that the </a:t>
            </a:r>
            <a:r>
              <a:rPr lang="en-US" sz="2800" b="1" dirty="0" smtClean="0">
                <a:solidFill>
                  <a:schemeClr val="tx1"/>
                </a:solidFill>
              </a:rPr>
              <a:t>their side of </a:t>
            </a:r>
          </a:p>
          <a:p>
            <a:pPr eaLnBrk="1" hangingPunct="1">
              <a:lnSpc>
                <a:spcPct val="80000"/>
              </a:lnSpc>
              <a:buNone/>
            </a:pPr>
            <a:r>
              <a:rPr lang="en-US" sz="2800" b="1" dirty="0" smtClean="0">
                <a:solidFill>
                  <a:schemeClr val="tx1"/>
                </a:solidFill>
              </a:rPr>
              <a:t>the resolution, and its </a:t>
            </a:r>
          </a:p>
          <a:p>
            <a:pPr eaLnBrk="1" hangingPunct="1">
              <a:lnSpc>
                <a:spcPct val="80000"/>
              </a:lnSpc>
              <a:buNone/>
            </a:pPr>
            <a:r>
              <a:rPr lang="en-US" sz="2800" b="1" dirty="0">
                <a:solidFill>
                  <a:schemeClr val="tx1"/>
                </a:solidFill>
              </a:rPr>
              <a:t>a</a:t>
            </a:r>
            <a:r>
              <a:rPr lang="en-US" sz="2800" b="1" dirty="0" smtClean="0">
                <a:solidFill>
                  <a:schemeClr val="tx1"/>
                </a:solidFill>
              </a:rPr>
              <a:t>ssociated values, is a good idea.</a:t>
            </a:r>
            <a:endParaRPr lang="en-US" sz="2800" dirty="0" smtClean="0"/>
          </a:p>
          <a:p>
            <a:pPr eaLnBrk="1" hangingPunct="1">
              <a:lnSpc>
                <a:spcPct val="80000"/>
              </a:lnSpc>
              <a:buNone/>
            </a:pPr>
            <a:r>
              <a:rPr lang="en-US" sz="2800" b="1" dirty="0" smtClean="0">
                <a:solidFill>
                  <a:schemeClr val="tx1"/>
                </a:solidFill>
              </a:rPr>
              <a:t>At the same time, they prove their</a:t>
            </a:r>
          </a:p>
          <a:p>
            <a:pPr eaLnBrk="1" hangingPunct="1">
              <a:lnSpc>
                <a:spcPct val="80000"/>
              </a:lnSpc>
              <a:buNone/>
            </a:pPr>
            <a:r>
              <a:rPr lang="en-US" sz="2800" b="1" dirty="0">
                <a:solidFill>
                  <a:schemeClr val="tx1"/>
                </a:solidFill>
              </a:rPr>
              <a:t>o</a:t>
            </a:r>
            <a:r>
              <a:rPr lang="en-US" sz="2800" b="1" dirty="0" smtClean="0">
                <a:solidFill>
                  <a:schemeClr val="tx1"/>
                </a:solidFill>
              </a:rPr>
              <a:t>pponent and the opposite side </a:t>
            </a:r>
          </a:p>
          <a:p>
            <a:pPr eaLnBrk="1" hangingPunct="1">
              <a:lnSpc>
                <a:spcPct val="80000"/>
              </a:lnSpc>
              <a:buNone/>
            </a:pPr>
            <a:r>
              <a:rPr lang="en-US" sz="2800" b="1" dirty="0">
                <a:solidFill>
                  <a:schemeClr val="tx1"/>
                </a:solidFill>
              </a:rPr>
              <a:t>o</a:t>
            </a:r>
            <a:r>
              <a:rPr lang="en-US" sz="2800" b="1" dirty="0" smtClean="0">
                <a:solidFill>
                  <a:schemeClr val="tx1"/>
                </a:solidFill>
              </a:rPr>
              <a:t>f the resolution is a bad idea.</a:t>
            </a:r>
            <a:endParaRPr lang="en-US" sz="2800" b="1" dirty="0">
              <a:solidFill>
                <a:schemeClr val="tx1"/>
              </a:solidFill>
            </a:endParaRPr>
          </a:p>
        </p:txBody>
      </p:sp>
      <p:pic>
        <p:nvPicPr>
          <p:cNvPr id="4" name="Picture 4" descr="arguing300"/>
          <p:cNvPicPr>
            <a:picLocks noChangeAspect="1" noChangeArrowheads="1"/>
          </p:cNvPicPr>
          <p:nvPr/>
        </p:nvPicPr>
        <p:blipFill>
          <a:blip r:embed="rId2"/>
          <a:srcRect/>
          <a:stretch>
            <a:fillRect/>
          </a:stretch>
        </p:blipFill>
        <p:spPr bwMode="auto">
          <a:xfrm>
            <a:off x="5932488" y="3581400"/>
            <a:ext cx="3211512" cy="3276600"/>
          </a:xfrm>
          <a:prstGeom prst="rect">
            <a:avLst/>
          </a:prstGeom>
          <a:noFill/>
          <a:ln w="9525">
            <a:noFill/>
            <a:miter lim="800000"/>
            <a:headEnd/>
            <a:tailEnd/>
          </a:ln>
        </p:spPr>
      </p:pic>
    </p:spTree>
    <p:extLst>
      <p:ext uri="{BB962C8B-B14F-4D97-AF65-F5344CB8AC3E}">
        <p14:creationId xmlns:p14="http://schemas.microsoft.com/office/powerpoint/2010/main" val="156600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gavel"/>
          <p:cNvPicPr>
            <a:picLocks noChangeAspect="1" noChangeArrowheads="1"/>
          </p:cNvPicPr>
          <p:nvPr/>
        </p:nvPicPr>
        <p:blipFill>
          <a:blip r:embed="rId2"/>
          <a:srcRect/>
          <a:stretch>
            <a:fillRect/>
          </a:stretch>
        </p:blipFill>
        <p:spPr bwMode="auto">
          <a:xfrm>
            <a:off x="4114800" y="1295400"/>
            <a:ext cx="4724400" cy="5410200"/>
          </a:xfrm>
          <a:prstGeom prst="rect">
            <a:avLst/>
          </a:prstGeom>
          <a:noFill/>
          <a:ln w="9525">
            <a:noFill/>
            <a:miter lim="800000"/>
            <a:headEnd/>
            <a:tailEnd/>
          </a:ln>
        </p:spPr>
      </p:pic>
      <p:sp>
        <p:nvSpPr>
          <p:cNvPr id="2" name="Title 1"/>
          <p:cNvSpPr>
            <a:spLocks noGrp="1"/>
          </p:cNvSpPr>
          <p:nvPr>
            <p:ph type="title" idx="4294967295"/>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a:t>
            </a:r>
            <a:endParaRPr lang="en-US" dirty="0"/>
          </a:p>
        </p:txBody>
      </p:sp>
      <p:sp>
        <p:nvSpPr>
          <p:cNvPr id="3" name="Content Placeholder 2"/>
          <p:cNvSpPr>
            <a:spLocks noGrp="1"/>
          </p:cNvSpPr>
          <p:nvPr>
            <p:ph idx="4294967295"/>
          </p:nvPr>
        </p:nvSpPr>
        <p:spPr>
          <a:xfrm>
            <a:off x="0" y="2209800"/>
            <a:ext cx="4495800" cy="2408238"/>
          </a:xfrm>
        </p:spPr>
        <p:txBody>
          <a:bodyPr/>
          <a:lstStyle/>
          <a:p>
            <a:pPr algn="ctr" eaLnBrk="1" hangingPunct="1">
              <a:lnSpc>
                <a:spcPct val="80000"/>
              </a:lnSpc>
            </a:pPr>
            <a:r>
              <a:rPr lang="en-US" sz="4000" b="1" smtClean="0"/>
              <a:t>The judge votes for whichever team does a better job of proving their point.  </a:t>
            </a:r>
          </a:p>
        </p:txBody>
      </p:sp>
      <p:sp>
        <p:nvSpPr>
          <p:cNvPr id="43013" name="Text Box 5"/>
          <p:cNvSpPr txBox="1">
            <a:spLocks noChangeArrowheads="1"/>
          </p:cNvSpPr>
          <p:nvPr/>
        </p:nvSpPr>
        <p:spPr bwMode="auto">
          <a:xfrm rot="-979179">
            <a:off x="4117975" y="1860550"/>
            <a:ext cx="4340225" cy="1190625"/>
          </a:xfrm>
          <a:prstGeom prst="rect">
            <a:avLst/>
          </a:prstGeom>
          <a:noFill/>
          <a:ln w="9525">
            <a:noFill/>
            <a:miter lim="800000"/>
            <a:headEnd/>
            <a:tailEnd/>
          </a:ln>
        </p:spPr>
        <p:txBody>
          <a:bodyPr>
            <a:spAutoFit/>
          </a:bodyPr>
          <a:lstStyle/>
          <a:p>
            <a:pPr algn="ctr">
              <a:spcBef>
                <a:spcPct val="50000"/>
              </a:spcBef>
            </a:pPr>
            <a:r>
              <a:rPr lang="en-US" b="1">
                <a:solidFill>
                  <a:schemeClr val="bg1"/>
                </a:solidFill>
              </a:rPr>
              <a:t>Being an eloquent speaker helps but policy debate has much more to do with winning substantive arguments than with oratory.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3013">
                                            <p:txEl>
                                              <p:pRg st="0" end="0"/>
                                            </p:txEl>
                                          </p:spTgt>
                                        </p:tgtEl>
                                        <p:attrNameLst>
                                          <p:attrName>style.visibility</p:attrName>
                                        </p:attrNameLst>
                                      </p:cBhvr>
                                      <p:to>
                                        <p:strVal val="visible"/>
                                      </p:to>
                                    </p:set>
                                    <p:anim calcmode="lin" valueType="num">
                                      <p:cBhvr>
                                        <p:cTn id="14" dur="1000" fill="hold"/>
                                        <p:tgtEl>
                                          <p:spTgt spid="4301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301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301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301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a:t>
            </a:r>
            <a:endParaRPr lang="en-US" dirty="0"/>
          </a:p>
        </p:txBody>
      </p:sp>
      <p:sp>
        <p:nvSpPr>
          <p:cNvPr id="3" name="Content Placeholder 2"/>
          <p:cNvSpPr>
            <a:spLocks noGrp="1"/>
          </p:cNvSpPr>
          <p:nvPr>
            <p:ph idx="4294967295"/>
          </p:nvPr>
        </p:nvSpPr>
        <p:spPr>
          <a:xfrm>
            <a:off x="0" y="1981200"/>
            <a:ext cx="9144000" cy="2667000"/>
          </a:xfrm>
          <a:solidFill>
            <a:schemeClr val="hlink">
              <a:alpha val="56078"/>
            </a:schemeClr>
          </a:solidFill>
        </p:spPr>
        <p:txBody>
          <a:bodyPr/>
          <a:lstStyle/>
          <a:p>
            <a:pPr algn="ctr" eaLnBrk="1" hangingPunct="1">
              <a:lnSpc>
                <a:spcPct val="80000"/>
              </a:lnSpc>
              <a:buFont typeface="Wingdings 2" pitchFamily="18" charset="2"/>
              <a:buNone/>
            </a:pPr>
            <a:endParaRPr lang="en-US" sz="2500" b="1" smtClean="0"/>
          </a:p>
          <a:p>
            <a:pPr algn="ctr" eaLnBrk="1" hangingPunct="1">
              <a:lnSpc>
                <a:spcPct val="80000"/>
              </a:lnSpc>
            </a:pPr>
            <a:r>
              <a:rPr lang="en-US" sz="3000" b="1" smtClean="0"/>
              <a:t>You will use a combination of research, logic, and strategic moves to win your debates.  Given that you are competing against a very bright pool of students and that debate has a very long learning curve, every debate is different and the game never gets repetitive.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QuillOldBookSepia"/>
          <p:cNvPicPr>
            <a:picLocks noChangeAspect="1" noChangeArrowheads="1"/>
          </p:cNvPicPr>
          <p:nvPr/>
        </p:nvPicPr>
        <p:blipFill>
          <a:blip r:embed="rId2"/>
          <a:srcRect/>
          <a:stretch>
            <a:fillRect/>
          </a:stretch>
        </p:blipFill>
        <p:spPr bwMode="auto">
          <a:xfrm>
            <a:off x="5791200" y="0"/>
            <a:ext cx="3352800" cy="68580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Refutation</a:t>
            </a:r>
            <a:endParaRPr lang="en-US" dirty="0"/>
          </a:p>
        </p:txBody>
      </p:sp>
      <p:sp>
        <p:nvSpPr>
          <p:cNvPr id="19458" name="Content Placeholder 2"/>
          <p:cNvSpPr>
            <a:spLocks noGrp="1"/>
          </p:cNvSpPr>
          <p:nvPr>
            <p:ph idx="1"/>
          </p:nvPr>
        </p:nvSpPr>
        <p:spPr>
          <a:xfrm>
            <a:off x="0" y="4068763"/>
            <a:ext cx="9144000" cy="2789237"/>
          </a:xfrm>
          <a:solidFill>
            <a:schemeClr val="folHlink">
              <a:alpha val="56078"/>
            </a:schemeClr>
          </a:solidFill>
        </p:spPr>
        <p:txBody>
          <a:bodyPr/>
          <a:lstStyle/>
          <a:p>
            <a:pPr algn="ctr" eaLnBrk="1" hangingPunct="1"/>
            <a:r>
              <a:rPr lang="en-US" b="1" dirty="0" smtClean="0">
                <a:solidFill>
                  <a:schemeClr val="accent1"/>
                </a:solidFill>
              </a:rPr>
              <a:t>The core of debate is </a:t>
            </a:r>
            <a:r>
              <a:rPr lang="en-US" b="1" dirty="0" smtClean="0">
                <a:solidFill>
                  <a:schemeClr val="tx1"/>
                </a:solidFill>
              </a:rPr>
              <a:t>refutation</a:t>
            </a:r>
            <a:r>
              <a:rPr lang="en-US" b="1" dirty="0" smtClean="0">
                <a:solidFill>
                  <a:schemeClr val="accent1"/>
                </a:solidFill>
              </a:rPr>
              <a:t>.  Debaters both make their own points and are responsible for </a:t>
            </a:r>
            <a:r>
              <a:rPr lang="en-US" b="1" dirty="0" smtClean="0">
                <a:solidFill>
                  <a:schemeClr val="tx1"/>
                </a:solidFill>
              </a:rPr>
              <a:t>responding to arguments made by the other team</a:t>
            </a:r>
            <a:r>
              <a:rPr lang="en-US" b="1" dirty="0" smtClean="0">
                <a:solidFill>
                  <a:schemeClr val="accent1"/>
                </a:solidFill>
              </a:rPr>
              <a:t>.  This is what makes debate different from other speaking contests.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9458">
                                            <p:bg/>
                                          </p:spTgt>
                                        </p:tgtEl>
                                        <p:attrNameLst>
                                          <p:attrName>style.visibility</p:attrName>
                                        </p:attrNameLst>
                                      </p:cBhvr>
                                      <p:to>
                                        <p:strVal val="visible"/>
                                      </p:to>
                                    </p:set>
                                    <p:animEffect transition="in" filter="fade">
                                      <p:cBhvr>
                                        <p:cTn id="7" dur="2000"/>
                                        <p:tgtEl>
                                          <p:spTgt spid="19458">
                                            <p:bg/>
                                          </p:spTgt>
                                        </p:tgtEl>
                                      </p:cBhvr>
                                    </p:animEffect>
                                    <p:anim calcmode="lin" valueType="num">
                                      <p:cBhvr>
                                        <p:cTn id="8" dur="2000" fill="hold"/>
                                        <p:tgtEl>
                                          <p:spTgt spid="19458">
                                            <p:bg/>
                                          </p:spTgt>
                                        </p:tgtEl>
                                        <p:attrNameLst>
                                          <p:attrName>style.rotation</p:attrName>
                                        </p:attrNameLst>
                                      </p:cBhvr>
                                      <p:tavLst>
                                        <p:tav tm="0">
                                          <p:val>
                                            <p:fltVal val="720"/>
                                          </p:val>
                                        </p:tav>
                                        <p:tav tm="100000">
                                          <p:val>
                                            <p:fltVal val="0"/>
                                          </p:val>
                                        </p:tav>
                                      </p:tavLst>
                                    </p:anim>
                                    <p:anim calcmode="lin" valueType="num">
                                      <p:cBhvr>
                                        <p:cTn id="9" dur="2000" fill="hold"/>
                                        <p:tgtEl>
                                          <p:spTgt spid="19458">
                                            <p:bg/>
                                          </p:spTgt>
                                        </p:tgtEl>
                                        <p:attrNameLst>
                                          <p:attrName>ppt_h</p:attrName>
                                        </p:attrNameLst>
                                      </p:cBhvr>
                                      <p:tavLst>
                                        <p:tav tm="0">
                                          <p:val>
                                            <p:fltVal val="0"/>
                                          </p:val>
                                        </p:tav>
                                        <p:tav tm="100000">
                                          <p:val>
                                            <p:strVal val="#ppt_h"/>
                                          </p:val>
                                        </p:tav>
                                      </p:tavLst>
                                    </p:anim>
                                    <p:anim calcmode="lin" valueType="num">
                                      <p:cBhvr>
                                        <p:cTn id="10" dur="2000" fill="hold"/>
                                        <p:tgtEl>
                                          <p:spTgt spid="19458">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iterate type="lt">
                                    <p:tmPct val="0"/>
                                  </p:iterate>
                                  <p:childTnLst>
                                    <p:set>
                                      <p:cBhvr>
                                        <p:cTn id="12" dur="1" fill="hold">
                                          <p:stCondLst>
                                            <p:cond delay="0"/>
                                          </p:stCondLst>
                                        </p:cTn>
                                        <p:tgtEl>
                                          <p:spTgt spid="19458">
                                            <p:txEl>
                                              <p:pRg st="0" end="0"/>
                                            </p:txEl>
                                          </p:spTgt>
                                        </p:tgtEl>
                                        <p:attrNameLst>
                                          <p:attrName>style.visibility</p:attrName>
                                        </p:attrNameLst>
                                      </p:cBhvr>
                                      <p:to>
                                        <p:strVal val="visible"/>
                                      </p:to>
                                    </p:set>
                                    <p:animEffect transition="in" filter="fade">
                                      <p:cBhvr>
                                        <p:cTn id="13" dur="2000"/>
                                        <p:tgtEl>
                                          <p:spTgt spid="19458">
                                            <p:txEl>
                                              <p:pRg st="0" end="0"/>
                                            </p:txEl>
                                          </p:spTgt>
                                        </p:tgtEl>
                                      </p:cBhvr>
                                    </p:animEffect>
                                    <p:anim calcmode="lin" valueType="num">
                                      <p:cBhvr>
                                        <p:cTn id="14" dur="2000" fill="hold"/>
                                        <p:tgtEl>
                                          <p:spTgt spid="19458">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19458">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19458">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Refutation</a:t>
            </a:r>
            <a:endParaRPr lang="en-US" dirty="0"/>
          </a:p>
        </p:txBody>
      </p:sp>
      <p:sp>
        <p:nvSpPr>
          <p:cNvPr id="46083" name="Content Placeholder 2"/>
          <p:cNvSpPr>
            <a:spLocks noGrp="1"/>
          </p:cNvSpPr>
          <p:nvPr>
            <p:ph idx="4294967295"/>
          </p:nvPr>
        </p:nvSpPr>
        <p:spPr>
          <a:xfrm>
            <a:off x="304800" y="1554163"/>
            <a:ext cx="8686800" cy="5075237"/>
          </a:xfrm>
        </p:spPr>
        <p:txBody>
          <a:bodyPr/>
          <a:lstStyle/>
          <a:p>
            <a:pPr algn="ctr" eaLnBrk="1" hangingPunct="1"/>
            <a:r>
              <a:rPr lang="en-US" b="1" smtClean="0">
                <a:solidFill>
                  <a:schemeClr val="tx1"/>
                </a:solidFill>
              </a:rPr>
              <a:t>Write down the following list of arguments and prepare to refute them, point by point: </a:t>
            </a:r>
          </a:p>
          <a:p>
            <a:pPr eaLnBrk="1" hangingPunct="1"/>
            <a:r>
              <a:rPr lang="en-US" smtClean="0">
                <a:solidFill>
                  <a:srgbClr val="FF0000"/>
                </a:solidFill>
              </a:rPr>
              <a:t>“Cats are better than dogs because cats are: </a:t>
            </a:r>
          </a:p>
          <a:p>
            <a:pPr eaLnBrk="1" hangingPunct="1"/>
            <a:endParaRPr lang="en-US" smtClean="0">
              <a:solidFill>
                <a:srgbClr val="FF0000"/>
              </a:solidFill>
            </a:endParaRPr>
          </a:p>
          <a:p>
            <a:pPr eaLnBrk="1" hangingPunct="1"/>
            <a:r>
              <a:rPr lang="en-US" smtClean="0">
                <a:solidFill>
                  <a:srgbClr val="FF0000"/>
                </a:solidFill>
              </a:rPr>
              <a:t>1) cleaner,</a:t>
            </a:r>
          </a:p>
          <a:p>
            <a:pPr eaLnBrk="1" hangingPunct="1"/>
            <a:r>
              <a:rPr lang="en-US" smtClean="0">
                <a:solidFill>
                  <a:srgbClr val="FF0000"/>
                </a:solidFill>
              </a:rPr>
              <a:t> 2) prettier, </a:t>
            </a:r>
          </a:p>
          <a:p>
            <a:pPr eaLnBrk="1" hangingPunct="1"/>
            <a:r>
              <a:rPr lang="en-US" smtClean="0">
                <a:solidFill>
                  <a:srgbClr val="FF0000"/>
                </a:solidFill>
              </a:rPr>
              <a:t>3) more lovable.” </a:t>
            </a:r>
          </a:p>
        </p:txBody>
      </p:sp>
      <p:pic>
        <p:nvPicPr>
          <p:cNvPr id="46084" name="Picture 4" descr="MCj04364010000[1]"/>
          <p:cNvPicPr>
            <a:picLocks noChangeAspect="1" noChangeArrowheads="1"/>
          </p:cNvPicPr>
          <p:nvPr/>
        </p:nvPicPr>
        <p:blipFill>
          <a:blip r:embed="rId2"/>
          <a:srcRect/>
          <a:stretch>
            <a:fillRect/>
          </a:stretch>
        </p:blipFill>
        <p:spPr bwMode="auto">
          <a:xfrm>
            <a:off x="5562600" y="2971800"/>
            <a:ext cx="3581400" cy="3581400"/>
          </a:xfrm>
          <a:prstGeom prst="rect">
            <a:avLst/>
          </a:prstGeom>
          <a:noFill/>
          <a:ln w="9525">
            <a:noFill/>
            <a:miter lim="800000"/>
            <a:headEnd/>
            <a:tailEnd/>
          </a:ln>
        </p:spPr>
      </p:pic>
      <p:pic>
        <p:nvPicPr>
          <p:cNvPr id="46085" name="Picture 5" descr="MCj04241160000[1]"/>
          <p:cNvPicPr>
            <a:picLocks noChangeAspect="1" noChangeArrowheads="1"/>
          </p:cNvPicPr>
          <p:nvPr/>
        </p:nvPicPr>
        <p:blipFill>
          <a:blip r:embed="rId3"/>
          <a:srcRect/>
          <a:stretch>
            <a:fillRect/>
          </a:stretch>
        </p:blipFill>
        <p:spPr bwMode="auto">
          <a:xfrm>
            <a:off x="6629400" y="0"/>
            <a:ext cx="2108200" cy="1584325"/>
          </a:xfrm>
          <a:prstGeom prst="rect">
            <a:avLst/>
          </a:prstGeom>
          <a:noFill/>
          <a:ln w="9525">
            <a:noFill/>
            <a:miter lim="800000"/>
            <a:headEnd/>
            <a:tailEnd/>
          </a:ln>
        </p:spPr>
      </p:pic>
      <p:pic>
        <p:nvPicPr>
          <p:cNvPr id="46088" name="Picture 8" descr="MCj04364010000[1]"/>
          <p:cNvPicPr>
            <a:picLocks noChangeAspect="1" noChangeArrowheads="1"/>
          </p:cNvPicPr>
          <p:nvPr/>
        </p:nvPicPr>
        <p:blipFill>
          <a:blip r:embed="rId2"/>
          <a:srcRect/>
          <a:stretch>
            <a:fillRect/>
          </a:stretch>
        </p:blipFill>
        <p:spPr bwMode="auto">
          <a:xfrm>
            <a:off x="3657600" y="2743200"/>
            <a:ext cx="3581400" cy="3581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Scale>
                                      <p:cBhvr>
                                        <p:cTn id="7" dur="1000" decel="50000" fill="hold">
                                          <p:stCondLst>
                                            <p:cond delay="0"/>
                                          </p:stCondLst>
                                        </p:cTn>
                                        <p:tgtEl>
                                          <p:spTgt spid="460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3">
                                            <p:txEl>
                                              <p:pRg st="0" end="0"/>
                                            </p:txEl>
                                          </p:spTgt>
                                        </p:tgtEl>
                                        <p:attrNameLst>
                                          <p:attrName>ppt_x</p:attrName>
                                          <p:attrName>ppt_y</p:attrName>
                                        </p:attrNameLst>
                                      </p:cBhvr>
                                    </p:animMotion>
                                    <p:animEffect transition="in" filter="fade">
                                      <p:cBhvr>
                                        <p:cTn id="9" dur="1000"/>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Scale>
                                      <p:cBhvr>
                                        <p:cTn id="14" dur="1000" decel="50000" fill="hold">
                                          <p:stCondLst>
                                            <p:cond delay="0"/>
                                          </p:stCondLst>
                                        </p:cTn>
                                        <p:tgtEl>
                                          <p:spTgt spid="460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6083">
                                            <p:txEl>
                                              <p:pRg st="1" end="1"/>
                                            </p:txEl>
                                          </p:spTgt>
                                        </p:tgtEl>
                                        <p:attrNameLst>
                                          <p:attrName>ppt_x</p:attrName>
                                          <p:attrName>ppt_y</p:attrName>
                                        </p:attrNameLst>
                                      </p:cBhvr>
                                    </p:animMotion>
                                    <p:animEffect transition="in" filter="fade">
                                      <p:cBhvr>
                                        <p:cTn id="16" dur="1000"/>
                                        <p:tgtEl>
                                          <p:spTgt spid="460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Scale>
                                      <p:cBhvr>
                                        <p:cTn id="21" dur="1000" decel="50000" fill="hold">
                                          <p:stCondLst>
                                            <p:cond delay="0"/>
                                          </p:stCondLst>
                                        </p:cTn>
                                        <p:tgtEl>
                                          <p:spTgt spid="460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6083">
                                            <p:txEl>
                                              <p:pRg st="3" end="3"/>
                                            </p:txEl>
                                          </p:spTgt>
                                        </p:tgtEl>
                                        <p:attrNameLst>
                                          <p:attrName>ppt_x</p:attrName>
                                          <p:attrName>ppt_y</p:attrName>
                                        </p:attrNameLst>
                                      </p:cBhvr>
                                    </p:animMotion>
                                    <p:animEffect transition="in" filter="fade">
                                      <p:cBhvr>
                                        <p:cTn id="23" dur="1000"/>
                                        <p:tgtEl>
                                          <p:spTgt spid="4608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animScale>
                                      <p:cBhvr>
                                        <p:cTn id="28" dur="1000" decel="50000" fill="hold">
                                          <p:stCondLst>
                                            <p:cond delay="0"/>
                                          </p:stCondLst>
                                        </p:cTn>
                                        <p:tgtEl>
                                          <p:spTgt spid="4608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6083">
                                            <p:txEl>
                                              <p:pRg st="4" end="4"/>
                                            </p:txEl>
                                          </p:spTgt>
                                        </p:tgtEl>
                                        <p:attrNameLst>
                                          <p:attrName>ppt_x</p:attrName>
                                          <p:attrName>ppt_y</p:attrName>
                                        </p:attrNameLst>
                                      </p:cBhvr>
                                    </p:animMotion>
                                    <p:animEffect transition="in" filter="fade">
                                      <p:cBhvr>
                                        <p:cTn id="30" dur="1000"/>
                                        <p:tgtEl>
                                          <p:spTgt spid="460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46083">
                                            <p:txEl>
                                              <p:pRg st="5" end="5"/>
                                            </p:txEl>
                                          </p:spTgt>
                                        </p:tgtEl>
                                        <p:attrNameLst>
                                          <p:attrName>style.visibility</p:attrName>
                                        </p:attrNameLst>
                                      </p:cBhvr>
                                      <p:to>
                                        <p:strVal val="visible"/>
                                      </p:to>
                                    </p:set>
                                    <p:animScale>
                                      <p:cBhvr>
                                        <p:cTn id="35" dur="1000" decel="50000" fill="hold">
                                          <p:stCondLst>
                                            <p:cond delay="0"/>
                                          </p:stCondLst>
                                        </p:cTn>
                                        <p:tgtEl>
                                          <p:spTgt spid="460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6083">
                                            <p:txEl>
                                              <p:pRg st="5" end="5"/>
                                            </p:txEl>
                                          </p:spTgt>
                                        </p:tgtEl>
                                        <p:attrNameLst>
                                          <p:attrName>ppt_x</p:attrName>
                                          <p:attrName>ppt_y</p:attrName>
                                        </p:attrNameLst>
                                      </p:cBhvr>
                                    </p:animMotion>
                                    <p:animEffect transition="in" filter="fade">
                                      <p:cBhvr>
                                        <p:cTn id="37" dur="1000"/>
                                        <p:tgtEl>
                                          <p:spTgt spid="460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6088"/>
                                        </p:tgtEl>
                                        <p:attrNameLst>
                                          <p:attrName>style.visibility</p:attrName>
                                        </p:attrNameLst>
                                      </p:cBhvr>
                                      <p:to>
                                        <p:strVal val="visible"/>
                                      </p:to>
                                    </p:set>
                                    <p:animEffect transition="in" filter="wipe(down)">
                                      <p:cBhvr>
                                        <p:cTn id="42" dur="580">
                                          <p:stCondLst>
                                            <p:cond delay="0"/>
                                          </p:stCondLst>
                                        </p:cTn>
                                        <p:tgtEl>
                                          <p:spTgt spid="46088"/>
                                        </p:tgtEl>
                                      </p:cBhvr>
                                    </p:animEffect>
                                    <p:anim calcmode="lin" valueType="num">
                                      <p:cBhvr>
                                        <p:cTn id="43" dur="1822" tmFilter="0,0; 0.14,0.36; 0.43,0.73; 0.71,0.91; 1.0,1.0">
                                          <p:stCondLst>
                                            <p:cond delay="0"/>
                                          </p:stCondLst>
                                        </p:cTn>
                                        <p:tgtEl>
                                          <p:spTgt spid="4608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608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608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608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6088"/>
                                        </p:tgtEl>
                                        <p:attrNameLst>
                                          <p:attrName>ppt_y</p:attrName>
                                        </p:attrNameLst>
                                      </p:cBhvr>
                                      <p:tavLst>
                                        <p:tav tm="0" fmla="#ppt_y-sin(pi*$)/81">
                                          <p:val>
                                            <p:fltVal val="0"/>
                                          </p:val>
                                        </p:tav>
                                        <p:tav tm="100000">
                                          <p:val>
                                            <p:fltVal val="1"/>
                                          </p:val>
                                        </p:tav>
                                      </p:tavLst>
                                    </p:anim>
                                    <p:animScale>
                                      <p:cBhvr>
                                        <p:cTn id="48" dur="26">
                                          <p:stCondLst>
                                            <p:cond delay="650"/>
                                          </p:stCondLst>
                                        </p:cTn>
                                        <p:tgtEl>
                                          <p:spTgt spid="46088"/>
                                        </p:tgtEl>
                                      </p:cBhvr>
                                      <p:to x="100000" y="60000"/>
                                    </p:animScale>
                                    <p:animScale>
                                      <p:cBhvr>
                                        <p:cTn id="49" dur="166" decel="50000">
                                          <p:stCondLst>
                                            <p:cond delay="676"/>
                                          </p:stCondLst>
                                        </p:cTn>
                                        <p:tgtEl>
                                          <p:spTgt spid="46088"/>
                                        </p:tgtEl>
                                      </p:cBhvr>
                                      <p:to x="100000" y="100000"/>
                                    </p:animScale>
                                    <p:animScale>
                                      <p:cBhvr>
                                        <p:cTn id="50" dur="26">
                                          <p:stCondLst>
                                            <p:cond delay="1312"/>
                                          </p:stCondLst>
                                        </p:cTn>
                                        <p:tgtEl>
                                          <p:spTgt spid="46088"/>
                                        </p:tgtEl>
                                      </p:cBhvr>
                                      <p:to x="100000" y="80000"/>
                                    </p:animScale>
                                    <p:animScale>
                                      <p:cBhvr>
                                        <p:cTn id="51" dur="166" decel="50000">
                                          <p:stCondLst>
                                            <p:cond delay="1338"/>
                                          </p:stCondLst>
                                        </p:cTn>
                                        <p:tgtEl>
                                          <p:spTgt spid="46088"/>
                                        </p:tgtEl>
                                      </p:cBhvr>
                                      <p:to x="100000" y="100000"/>
                                    </p:animScale>
                                    <p:animScale>
                                      <p:cBhvr>
                                        <p:cTn id="52" dur="26">
                                          <p:stCondLst>
                                            <p:cond delay="1642"/>
                                          </p:stCondLst>
                                        </p:cTn>
                                        <p:tgtEl>
                                          <p:spTgt spid="46088"/>
                                        </p:tgtEl>
                                      </p:cBhvr>
                                      <p:to x="100000" y="90000"/>
                                    </p:animScale>
                                    <p:animScale>
                                      <p:cBhvr>
                                        <p:cTn id="53" dur="166" decel="50000">
                                          <p:stCondLst>
                                            <p:cond delay="1668"/>
                                          </p:stCondLst>
                                        </p:cTn>
                                        <p:tgtEl>
                                          <p:spTgt spid="46088"/>
                                        </p:tgtEl>
                                      </p:cBhvr>
                                      <p:to x="100000" y="100000"/>
                                    </p:animScale>
                                    <p:animScale>
                                      <p:cBhvr>
                                        <p:cTn id="54" dur="26">
                                          <p:stCondLst>
                                            <p:cond delay="1808"/>
                                          </p:stCondLst>
                                        </p:cTn>
                                        <p:tgtEl>
                                          <p:spTgt spid="46088"/>
                                        </p:tgtEl>
                                      </p:cBhvr>
                                      <p:to x="100000" y="95000"/>
                                    </p:animScale>
                                    <p:animScale>
                                      <p:cBhvr>
                                        <p:cTn id="55" dur="166" decel="50000">
                                          <p:stCondLst>
                                            <p:cond delay="1834"/>
                                          </p:stCondLst>
                                        </p:cTn>
                                        <p:tgtEl>
                                          <p:spTgt spid="4608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7.22222E-6 2.77457E-6 C -0.00678 -0.01341 -0.01546 -0.02497 -0.02223 -0.03815 C -0.02501 -0.04347 -0.02709 -0.04971 -0.03004 -0.05503 C -0.03021 -0.05526 -0.03959 -0.06913 -0.04289 -0.06983 C -0.05226 -0.07168 -0.06181 -0.07122 -0.07136 -0.07191 C -0.07917 -0.07607 -0.08299 -0.07908 -0.08889 -0.08671 C -0.09376 -0.1059 -0.08664 -0.07746 -0.09202 -0.1015 C -0.09289 -0.1059 -0.09514 -0.11422 -0.09514 -0.11422 C -0.09671 -0.13434 -0.0981 -0.15122 -0.10469 -0.16925 C -0.10608 -0.18867 -0.1066 -0.19607 -0.11424 -0.21133 C -0.11858 -0.23561 -0.12848 -0.24185 -0.14289 -0.25364 C -0.15608 -0.26451 -0.14758 -0.26012 -0.15712 -0.26428 C -0.17084 -0.27653 -0.18317 -0.28116 -0.20001 -0.28324 C -0.22744 -0.27815 -0.22553 -0.27491 -0.25556 -0.27283 C -0.27674 -0.27561 -0.2981 -0.27561 -0.31893 -0.28116 C -0.32657 -0.28324 -0.3323 -0.29226 -0.33959 -0.29595 C -0.34376 -0.29804 -0.35226 -0.30243 -0.35226 -0.30243 C -0.36719 -0.29873 -0.36546 -0.29549 -0.37622 -0.277 C -0.37935 -0.26497 -0.38247 -0.25295 -0.3856 -0.24093 C -0.38716 -0.23468 -0.39046 -0.22197 -0.39046 -0.22197 C -0.38976 -0.17156 -0.41164 -0.10752 -0.37136 -0.09295 C -0.36407 -0.08648 -0.35973 -0.08624 -0.3507 -0.08463 C -0.34862 -0.08324 -0.34671 -0.08116 -0.34445 -0.08046 C -0.33976 -0.07908 -0.33455 -0.08046 -0.33004 -0.07815 C -0.3283 -0.07723 -0.32692 -0.07191 -0.32692 -0.07191 " pathEditMode="relative" ptsTypes="ffffffffffffffffffffffffA">
                                      <p:cBhvr>
                                        <p:cTn id="59" dur="2000" fill="hold"/>
                                        <p:tgtEl>
                                          <p:spTgt spid="46084"/>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0.09202 0.27907 C -0.08143 0.28115 -0.07066 0.28231 -0.06025 0.28532 C -0.05104 0.28786 -0.04254 0.29433 -0.03334 0.29595 C -0.025 0.29734 -0.0165 0.29456 -0.00799 0.29387 C 8.33333E-7 0.2837 0.00538 0.27838 0.00955 0.26428 C 0.01059 0.25225 0.01267 0.24023 0.01267 0.22821 C 0.01267 0.2074 -0.0132 0.19584 -0.02535 0.19445 C -0.03594 0.19329 -0.04653 0.19306 -0.05712 0.19237 C -0.08351 0.18751 -0.09827 0.16601 -0.11111 0.13734 C -0.11493 0.12023 -0.12327 0.09711 -0.10799 0.08462 C -0.10348 0.08092 -0.09844 0.07884 -0.09358 0.07607 C -0.08386 0.05665 -0.06094 0.05641 -0.04601 0.05295 C -0.03386 0.05433 -0.02153 0.05456 -0.00955 0.05711 C 0.00451 0.06011 0.00121 0.06428 0.01267 0.07191 C 0.01614 0.07422 0.02014 0.07445 0.02378 0.07607 C 0.03507 0.06867 0.03212 0.0689 0.03975 0.05919 C 0.03767 0.04763 0.03455 0.03676 0.03177 0.02543 C 0.03125 0.02127 0.03125 0.01688 0.03021 0.01271 C 0.02725 0.00092 0.01302 0.003 0.00642 0.00208 C 0.00104 -0.00023 0.0033 -1.90751E-6 8.33333E-7 -1.90751E-6 " pathEditMode="relative" ptsTypes="fffffffffffffffffffA">
                                      <p:cBhvr>
                                        <p:cTn id="63" dur="2000" fill="hold"/>
                                        <p:tgtEl>
                                          <p:spTgt spid="46085"/>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7.22222E-6 2.77457E-6 C -0.00678 -0.01341 -0.01546 -0.02497 -0.02223 -0.03815 C -0.02501 -0.04347 -0.02709 -0.04971 -0.03004 -0.05503 C -0.03021 -0.05526 -0.03959 -0.06913 -0.04289 -0.06983 C -0.05226 -0.07168 -0.06181 -0.07122 -0.07136 -0.07191 C -0.07917 -0.07607 -0.08299 -0.07908 -0.08889 -0.08671 C -0.09376 -0.1059 -0.08664 -0.07746 -0.09202 -0.1015 C -0.09289 -0.1059 -0.09514 -0.11422 -0.09514 -0.11422 C -0.09671 -0.13434 -0.0981 -0.15122 -0.10469 -0.16925 C -0.10608 -0.18867 -0.1066 -0.19607 -0.11424 -0.21133 C -0.11858 -0.23561 -0.12848 -0.24185 -0.14289 -0.25364 C -0.15608 -0.26451 -0.14758 -0.26012 -0.15712 -0.26428 C -0.17084 -0.27653 -0.18317 -0.28116 -0.20001 -0.28324 C -0.22744 -0.27815 -0.22553 -0.27491 -0.25556 -0.27283 C -0.27674 -0.27561 -0.2981 -0.27561 -0.31893 -0.28116 C -0.32657 -0.28324 -0.3323 -0.29226 -0.33959 -0.29595 C -0.34376 -0.29804 -0.35226 -0.30243 -0.35226 -0.30243 C -0.36719 -0.29873 -0.36546 -0.29549 -0.37622 -0.277 C -0.37935 -0.26497 -0.38247 -0.25295 -0.3856 -0.24093 C -0.38716 -0.23468 -0.39046 -0.22197 -0.39046 -0.22197 C -0.38976 -0.17156 -0.41164 -0.10752 -0.37136 -0.09295 C -0.36407 -0.08648 -0.35973 -0.08624 -0.3507 -0.08463 C -0.34862 -0.08324 -0.34671 -0.08116 -0.34445 -0.08046 C -0.33976 -0.07908 -0.33455 -0.08046 -0.33004 -0.07815 C -0.3283 -0.07723 -0.32692 -0.07191 -0.32692 -0.07191 " pathEditMode="relative" ptsTypes="ffffffffffffffffffffffffA">
                                      <p:cBhvr>
                                        <p:cTn id="67" dur="2000" fill="hold"/>
                                        <p:tgtEl>
                                          <p:spTgt spid="460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a:t>
            </a:r>
            <a:endParaRPr lang="en-US" dirty="0"/>
          </a:p>
        </p:txBody>
      </p:sp>
      <p:pic>
        <p:nvPicPr>
          <p:cNvPr id="47108" name="Picture 4" descr="MCj04364010000[1]"/>
          <p:cNvPicPr>
            <a:picLocks noChangeAspect="1" noChangeArrowheads="1"/>
          </p:cNvPicPr>
          <p:nvPr/>
        </p:nvPicPr>
        <p:blipFill>
          <a:blip r:embed="rId2"/>
          <a:srcRect/>
          <a:stretch>
            <a:fillRect/>
          </a:stretch>
        </p:blipFill>
        <p:spPr bwMode="auto">
          <a:xfrm>
            <a:off x="5867400" y="1524000"/>
            <a:ext cx="3581400" cy="3581400"/>
          </a:xfrm>
          <a:prstGeom prst="rect">
            <a:avLst/>
          </a:prstGeom>
          <a:noFill/>
          <a:ln w="9525">
            <a:noFill/>
            <a:miter lim="800000"/>
            <a:headEnd/>
            <a:tailEnd/>
          </a:ln>
        </p:spPr>
      </p:pic>
      <p:pic>
        <p:nvPicPr>
          <p:cNvPr id="47109" name="Picture 5" descr="MCj04241160000[1]"/>
          <p:cNvPicPr>
            <a:picLocks noChangeAspect="1" noChangeArrowheads="1"/>
          </p:cNvPicPr>
          <p:nvPr/>
        </p:nvPicPr>
        <p:blipFill>
          <a:blip r:embed="rId3"/>
          <a:srcRect/>
          <a:stretch>
            <a:fillRect/>
          </a:stretch>
        </p:blipFill>
        <p:spPr bwMode="auto">
          <a:xfrm>
            <a:off x="381000" y="5029200"/>
            <a:ext cx="2108200" cy="1584325"/>
          </a:xfrm>
          <a:prstGeom prst="rect">
            <a:avLst/>
          </a:prstGeom>
          <a:noFill/>
          <a:ln w="9525">
            <a:noFill/>
            <a:miter lim="800000"/>
            <a:headEnd/>
            <a:tailEnd/>
          </a:ln>
        </p:spPr>
      </p:pic>
      <p:sp>
        <p:nvSpPr>
          <p:cNvPr id="47111" name="Text Box 7"/>
          <p:cNvSpPr txBox="1">
            <a:spLocks noChangeArrowheads="1"/>
          </p:cNvSpPr>
          <p:nvPr/>
        </p:nvSpPr>
        <p:spPr bwMode="auto">
          <a:xfrm rot="1567357">
            <a:off x="914400" y="3657600"/>
            <a:ext cx="6261100" cy="1463675"/>
          </a:xfrm>
          <a:prstGeom prst="rect">
            <a:avLst/>
          </a:prstGeom>
          <a:noFill/>
          <a:ln w="9525">
            <a:noFill/>
            <a:miter lim="800000"/>
            <a:headEnd/>
            <a:tailEnd/>
          </a:ln>
        </p:spPr>
        <p:txBody>
          <a:bodyPr>
            <a:spAutoFit/>
          </a:bodyPr>
          <a:lstStyle/>
          <a:p>
            <a:pPr algn="ctr">
              <a:spcBef>
                <a:spcPct val="50000"/>
              </a:spcBef>
            </a:pPr>
            <a:r>
              <a:rPr lang="en-US" sz="4500" b="1">
                <a:solidFill>
                  <a:srgbClr val="FF0000"/>
                </a:solidFill>
              </a:rPr>
              <a:t>WHAT DID YOU COME UP WITH?</a:t>
            </a:r>
            <a:r>
              <a:rPr lang="en-US" sz="450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fade">
                                      <p:cBhvr>
                                        <p:cTn id="7" dur="2000"/>
                                        <p:tgtEl>
                                          <p:spTgt spid="47111"/>
                                        </p:tgtEl>
                                      </p:cBhvr>
                                    </p:animEffect>
                                    <p:anim calcmode="lin" valueType="num">
                                      <p:cBhvr>
                                        <p:cTn id="8" dur="2000" fill="hold"/>
                                        <p:tgtEl>
                                          <p:spTgt spid="47111"/>
                                        </p:tgtEl>
                                        <p:attrNameLst>
                                          <p:attrName>style.rotation</p:attrName>
                                        </p:attrNameLst>
                                      </p:cBhvr>
                                      <p:tavLst>
                                        <p:tav tm="0">
                                          <p:val>
                                            <p:fltVal val="720"/>
                                          </p:val>
                                        </p:tav>
                                        <p:tav tm="100000">
                                          <p:val>
                                            <p:fltVal val="0"/>
                                          </p:val>
                                        </p:tav>
                                      </p:tavLst>
                                    </p:anim>
                                    <p:anim calcmode="lin" valueType="num">
                                      <p:cBhvr>
                                        <p:cTn id="9" dur="2000" fill="hold"/>
                                        <p:tgtEl>
                                          <p:spTgt spid="47111"/>
                                        </p:tgtEl>
                                        <p:attrNameLst>
                                          <p:attrName>ppt_h</p:attrName>
                                        </p:attrNameLst>
                                      </p:cBhvr>
                                      <p:tavLst>
                                        <p:tav tm="0">
                                          <p:val>
                                            <p:fltVal val="0"/>
                                          </p:val>
                                        </p:tav>
                                        <p:tav tm="100000">
                                          <p:val>
                                            <p:strVal val="#ppt_h"/>
                                          </p:val>
                                        </p:tav>
                                      </p:tavLst>
                                    </p:anim>
                                    <p:anim calcmode="lin" valueType="num">
                                      <p:cBhvr>
                                        <p:cTn id="10" dur="2000" fill="hold"/>
                                        <p:tgtEl>
                                          <p:spTgt spid="471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7.22222E-6 2.77457E-6 C -0.00678 -0.01341 -0.01546 -0.02497 -0.02223 -0.03815 C -0.02501 -0.04347 -0.02709 -0.04971 -0.03004 -0.05503 C -0.03021 -0.05526 -0.03959 -0.06913 -0.04289 -0.06983 C -0.05226 -0.07168 -0.06181 -0.07122 -0.07136 -0.07191 C -0.07917 -0.07607 -0.08299 -0.07908 -0.08889 -0.08671 C -0.09376 -0.1059 -0.08664 -0.07746 -0.09202 -0.1015 C -0.09289 -0.1059 -0.09514 -0.11422 -0.09514 -0.11422 C -0.09671 -0.13434 -0.0981 -0.15122 -0.10469 -0.16925 C -0.10608 -0.18867 -0.1066 -0.19607 -0.11424 -0.21133 C -0.11858 -0.23561 -0.12848 -0.24185 -0.14289 -0.25364 C -0.15608 -0.26451 -0.14758 -0.26012 -0.15712 -0.26428 C -0.17084 -0.27653 -0.18317 -0.28116 -0.20001 -0.28324 C -0.22744 -0.27815 -0.22553 -0.27491 -0.25556 -0.27283 C -0.27674 -0.27561 -0.2981 -0.27561 -0.31893 -0.28116 C -0.32657 -0.28324 -0.3323 -0.29226 -0.33959 -0.29595 C -0.34376 -0.29804 -0.35226 -0.30243 -0.35226 -0.30243 C -0.36719 -0.29873 -0.36546 -0.29549 -0.37622 -0.277 C -0.37935 -0.26497 -0.38247 -0.25295 -0.3856 -0.24093 C -0.38716 -0.23468 -0.39046 -0.22197 -0.39046 -0.22197 C -0.38976 -0.17156 -0.41164 -0.10752 -0.37136 -0.09295 C -0.36407 -0.08648 -0.35973 -0.08624 -0.3507 -0.08463 C -0.34862 -0.08324 -0.34671 -0.08116 -0.34445 -0.08046 C -0.33976 -0.07908 -0.33455 -0.08046 -0.33004 -0.07815 C -0.3283 -0.07723 -0.32692 -0.07191 -0.32692 -0.07191 " pathEditMode="relative" ptsTypes="ffffffffffffffffffffffffA">
                                      <p:cBhvr>
                                        <p:cTn id="14" dur="2000" fill="hold"/>
                                        <p:tgtEl>
                                          <p:spTgt spid="4710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8403 0.10844 C -0.07344 0.11052 -0.06267 0.11168 -0.05226 0.11469 C -0.04305 0.11723 -0.03455 0.1237 -0.02535 0.12532 C -0.01701 0.12671 -0.00851 0.12394 -1.11111E-6 0.12324 C 0.00799 0.11307 0.01337 0.10775 0.01754 0.09365 C 0.01858 0.08162 0.02066 0.0696 0.02066 0.05758 C 0.02066 0.03677 -0.00521 0.02521 -0.01736 0.02382 C -0.02795 0.02266 -0.03854 0.02243 -0.04913 0.02174 C -0.07552 0.01688 -0.09028 -0.00462 -0.10312 -0.03329 C -0.10694 -0.0504 -0.11528 -0.07352 -0.1 -0.08601 C -0.09548 -0.08971 -0.09045 -0.09179 -0.08559 -0.09456 C -0.07587 -0.11398 -0.05295 -0.11421 -0.03802 -0.11768 C -0.02587 -0.1163 -0.01354 -0.11606 -0.00156 -0.11352 C 0.0125 -0.11052 0.0092 -0.10635 0.02066 -0.09872 C 0.02413 -0.09641 0.02813 -0.09618 0.03177 -0.09456 C 0.04306 -0.10196 0.04011 -0.10173 0.04774 -0.11144 C 0.04566 -0.123 0.04254 -0.13387 0.03976 -0.1452 C 0.03924 -0.14936 0.03924 -0.15375 0.0382 -0.15791 C 0.03524 -0.16971 0.02101 -0.16763 0.01441 -0.16855 C 0.00903 -0.17086 0.01129 -0.17063 0.00799 -0.17063 " pathEditMode="relative" rAng="0" ptsTypes="fffffffffffffffffffA">
                                      <p:cBhvr>
                                        <p:cTn id="18" dur="2000" fill="hold"/>
                                        <p:tgtEl>
                                          <p:spTgt spid="47109"/>
                                        </p:tgtEl>
                                        <p:attrNameLst>
                                          <p:attrName>ppt_x</p:attrName>
                                          <p:attrName>ppt_y</p:attrName>
                                        </p:attrNameLst>
                                      </p:cBhvr>
                                      <p:rCtr x="50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a:t>
            </a:r>
            <a:endParaRPr lang="en-US" dirty="0"/>
          </a:p>
        </p:txBody>
      </p:sp>
      <p:sp>
        <p:nvSpPr>
          <p:cNvPr id="3" name="Content Placeholder 2"/>
          <p:cNvSpPr>
            <a:spLocks noGrp="1"/>
          </p:cNvSpPr>
          <p:nvPr>
            <p:ph idx="1"/>
          </p:nvPr>
        </p:nvSpPr>
        <p:spPr>
          <a:xfrm>
            <a:off x="304800" y="1554163"/>
            <a:ext cx="8686800" cy="5075237"/>
          </a:xfrm>
        </p:spPr>
        <p:txBody>
          <a:bodyPr/>
          <a:lstStyle/>
          <a:p>
            <a:pPr algn="ctr" eaLnBrk="1" hangingPunct="1">
              <a:lnSpc>
                <a:spcPct val="90000"/>
              </a:lnSpc>
            </a:pPr>
            <a:r>
              <a:rPr lang="en-US" b="1" smtClean="0">
                <a:solidFill>
                  <a:srgbClr val="FF0000"/>
                </a:solidFill>
              </a:rPr>
              <a:t>Let’s try it again but with a political example.  Write down this list of arguments again and prepare to refute them.  </a:t>
            </a:r>
          </a:p>
          <a:p>
            <a:pPr algn="ctr" eaLnBrk="1" hangingPunct="1">
              <a:lnSpc>
                <a:spcPct val="90000"/>
              </a:lnSpc>
              <a:buFont typeface="Wingdings 2" pitchFamily="18" charset="2"/>
              <a:buNone/>
            </a:pPr>
            <a:r>
              <a:rPr lang="en-US" b="1" smtClean="0"/>
              <a:t>“George W Bush was the greatest President of all time because 1) he was firm in the war on terror, 2) he liberated the people of Iraq, and 3) he cut taxes.”</a:t>
            </a:r>
          </a:p>
        </p:txBody>
      </p:sp>
      <p:sp>
        <p:nvSpPr>
          <p:cNvPr id="20484" name="Text Box 4"/>
          <p:cNvSpPr txBox="1">
            <a:spLocks noChangeArrowheads="1"/>
          </p:cNvSpPr>
          <p:nvPr/>
        </p:nvSpPr>
        <p:spPr bwMode="auto">
          <a:xfrm rot="-872516">
            <a:off x="3740150" y="5113338"/>
            <a:ext cx="5410200" cy="1798637"/>
          </a:xfrm>
          <a:prstGeom prst="rect">
            <a:avLst/>
          </a:prstGeom>
          <a:noFill/>
          <a:ln w="9525">
            <a:noFill/>
            <a:miter lim="800000"/>
            <a:headEnd/>
            <a:tailEnd/>
          </a:ln>
        </p:spPr>
        <p:txBody>
          <a:bodyPr>
            <a:spAutoFit/>
          </a:bodyPr>
          <a:lstStyle/>
          <a:p>
            <a:pPr algn="ctr">
              <a:lnSpc>
                <a:spcPct val="90000"/>
              </a:lnSpc>
              <a:spcBef>
                <a:spcPct val="20000"/>
              </a:spcBef>
              <a:buClr>
                <a:schemeClr val="accent1"/>
              </a:buClr>
              <a:buSzPct val="70000"/>
              <a:buFont typeface="Wingdings 2" pitchFamily="18" charset="2"/>
              <a:buChar char=""/>
            </a:pPr>
            <a:r>
              <a:rPr lang="en-US" b="1">
                <a:solidFill>
                  <a:schemeClr val="tx2"/>
                </a:solidFill>
              </a:rPr>
              <a:t>Remember!  Refute things point by point. </a:t>
            </a:r>
          </a:p>
          <a:p>
            <a:pPr algn="ctr">
              <a:lnSpc>
                <a:spcPct val="90000"/>
              </a:lnSpc>
              <a:spcBef>
                <a:spcPct val="20000"/>
              </a:spcBef>
              <a:buClr>
                <a:schemeClr val="accent1"/>
              </a:buClr>
              <a:buSzPct val="70000"/>
              <a:buFont typeface="Wingdings 2" pitchFamily="18" charset="2"/>
              <a:buChar char=""/>
            </a:pPr>
            <a:r>
              <a:rPr lang="en-US" b="1">
                <a:solidFill>
                  <a:schemeClr val="tx2"/>
                </a:solidFill>
              </a:rPr>
              <a:t> If you have unrelated reasons why he was not the greatest President of all time, save those for the end of your speech (after you have responded to each argument).</a:t>
            </a:r>
            <a:r>
              <a:rPr lang="en-US">
                <a:solidFill>
                  <a:schemeClr val="tx2"/>
                </a:solidFill>
              </a:rPr>
              <a:t> </a:t>
            </a:r>
          </a:p>
          <a:p>
            <a:pPr>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0484">
                                            <p:txEl>
                                              <p:pRg st="0" end="0"/>
                                            </p:txEl>
                                          </p:spTgt>
                                        </p:tgtEl>
                                        <p:attrNameLst>
                                          <p:attrName>style.visibility</p:attrName>
                                        </p:attrNameLst>
                                      </p:cBhvr>
                                      <p:to>
                                        <p:strVal val="visible"/>
                                      </p:to>
                                    </p:set>
                                    <p:animScale>
                                      <p:cBhvr>
                                        <p:cTn id="21" dur="1000" decel="50000" fill="hold">
                                          <p:stCondLst>
                                            <p:cond delay="0"/>
                                          </p:stCondLst>
                                        </p:cTn>
                                        <p:tgtEl>
                                          <p:spTgt spid="2048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0484">
                                            <p:txEl>
                                              <p:pRg st="0" end="0"/>
                                            </p:txEl>
                                          </p:spTgt>
                                        </p:tgtEl>
                                        <p:attrNameLst>
                                          <p:attrName>ppt_x</p:attrName>
                                          <p:attrName>ppt_y</p:attrName>
                                        </p:attrNameLst>
                                      </p:cBhvr>
                                    </p:animMotion>
                                    <p:animEffect transition="in" filter="fade">
                                      <p:cBhvr>
                                        <p:cTn id="23" dur="1000"/>
                                        <p:tgtEl>
                                          <p:spTgt spid="2048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0484">
                                            <p:txEl>
                                              <p:pRg st="1" end="1"/>
                                            </p:txEl>
                                          </p:spTgt>
                                        </p:tgtEl>
                                        <p:attrNameLst>
                                          <p:attrName>style.visibility</p:attrName>
                                        </p:attrNameLst>
                                      </p:cBhvr>
                                      <p:to>
                                        <p:strVal val="visible"/>
                                      </p:to>
                                    </p:set>
                                    <p:animScale>
                                      <p:cBhvr>
                                        <p:cTn id="28" dur="1000" decel="50000" fill="hold">
                                          <p:stCondLst>
                                            <p:cond delay="0"/>
                                          </p:stCondLst>
                                        </p:cTn>
                                        <p:tgtEl>
                                          <p:spTgt spid="2048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0484">
                                            <p:txEl>
                                              <p:pRg st="1" end="1"/>
                                            </p:txEl>
                                          </p:spTgt>
                                        </p:tgtEl>
                                        <p:attrNameLst>
                                          <p:attrName>ppt_x</p:attrName>
                                          <p:attrName>ppt_y</p:attrName>
                                        </p:attrNameLst>
                                      </p:cBhvr>
                                    </p:animMotion>
                                    <p:animEffect transition="in" filter="fade">
                                      <p:cBhvr>
                                        <p:cTn id="30" dur="1000"/>
                                        <p:tgtEl>
                                          <p:spTgt spid="204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a:t>
            </a:r>
            <a:endParaRPr lang="en-US" dirty="0"/>
          </a:p>
        </p:txBody>
      </p:sp>
      <p:sp>
        <p:nvSpPr>
          <p:cNvPr id="3" name="Content Placeholder 2"/>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en-US" dirty="0" smtClean="0"/>
              <a:t>One more time…</a:t>
            </a:r>
          </a:p>
          <a:p>
            <a:pPr eaLnBrk="1" fontAlgn="auto" hangingPunct="1">
              <a:spcAft>
                <a:spcPts val="0"/>
              </a:spcAft>
              <a:buFont typeface="Wingdings 2"/>
              <a:buChar char=""/>
              <a:defRPr/>
            </a:pPr>
            <a:r>
              <a:rPr lang="en-US" dirty="0" smtClean="0">
                <a:solidFill>
                  <a:srgbClr val="FF0000"/>
                </a:solidFill>
              </a:rPr>
              <a:t>“Poverty is a problem that would be better addressed by the government than the free market because: 1) developing countries have very free markets but also the worst poverty while highly regulated economies have lower rates of poverty, 2) the free market cannot demonstrate compassion but government can and we have a moral obligation to alleviate poverty.”</a:t>
            </a:r>
          </a:p>
          <a:p>
            <a:pPr eaLnBrk="1" fontAlgn="auto" hangingPunct="1">
              <a:spcAft>
                <a:spcPts val="0"/>
              </a:spcAft>
              <a:buFont typeface="Wingdings 2"/>
              <a:buChar char=""/>
              <a:defRPr/>
            </a:pPr>
            <a:r>
              <a:rPr lang="en-US" dirty="0" smtClean="0"/>
              <a:t>This example is harder.  You also learn a TON about the yearly topic from debate.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Affirmative </a:t>
            </a:r>
            <a:r>
              <a:rPr lang="en-US" dirty="0" err="1" smtClean="0"/>
              <a:t>vs</a:t>
            </a:r>
            <a:r>
              <a:rPr lang="en-US" dirty="0" smtClean="0"/>
              <a:t> negative</a:t>
            </a:r>
            <a:endParaRPr lang="en-US" dirty="0"/>
          </a:p>
        </p:txBody>
      </p:sp>
      <p:sp>
        <p:nvSpPr>
          <p:cNvPr id="22532" name="Text Box 4"/>
          <p:cNvSpPr txBox="1">
            <a:spLocks noChangeArrowheads="1"/>
          </p:cNvSpPr>
          <p:nvPr/>
        </p:nvSpPr>
        <p:spPr bwMode="auto">
          <a:xfrm rot="753015">
            <a:off x="-228600" y="2438400"/>
            <a:ext cx="9372600" cy="2759075"/>
          </a:xfrm>
          <a:prstGeom prst="rect">
            <a:avLst/>
          </a:prstGeom>
          <a:solidFill>
            <a:schemeClr val="accent1">
              <a:alpha val="56078"/>
            </a:schemeClr>
          </a:solidFill>
          <a:ln w="9525">
            <a:noFill/>
            <a:miter lim="800000"/>
            <a:headEnd/>
            <a:tailEnd/>
          </a:ln>
        </p:spPr>
        <p:txBody>
          <a:bodyPr>
            <a:spAutoFit/>
          </a:bodyPr>
          <a:lstStyle/>
          <a:p>
            <a:pPr algn="ctr">
              <a:spcBef>
                <a:spcPct val="20000"/>
              </a:spcBef>
              <a:buClr>
                <a:schemeClr val="accent1"/>
              </a:buClr>
              <a:buSzPct val="70000"/>
              <a:buFont typeface="Wingdings 2" pitchFamily="18" charset="2"/>
              <a:buChar char=""/>
            </a:pPr>
            <a:r>
              <a:rPr lang="en-US" sz="3500" b="1">
                <a:solidFill>
                  <a:schemeClr val="tx2"/>
                </a:solidFill>
              </a:rPr>
              <a:t>ALL debates follow that format.  You keep track of what the other team has said by writing it down, you respond to them, and you make your own points that they must respond to.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anim calcmode="lin" valueType="num">
                                      <p:cBhvr>
                                        <p:cTn id="8" dur="2000" fill="hold"/>
                                        <p:tgtEl>
                                          <p:spTgt spid="22532"/>
                                        </p:tgtEl>
                                        <p:attrNameLst>
                                          <p:attrName>style.rotation</p:attrName>
                                        </p:attrNameLst>
                                      </p:cBhvr>
                                      <p:tavLst>
                                        <p:tav tm="0">
                                          <p:val>
                                            <p:fltVal val="720"/>
                                          </p:val>
                                        </p:tav>
                                        <p:tav tm="100000">
                                          <p:val>
                                            <p:fltVal val="0"/>
                                          </p:val>
                                        </p:tav>
                                      </p:tavLst>
                                    </p:anim>
                                    <p:anim calcmode="lin" valueType="num">
                                      <p:cBhvr>
                                        <p:cTn id="9" dur="2000" fill="hold"/>
                                        <p:tgtEl>
                                          <p:spTgt spid="22532"/>
                                        </p:tgtEl>
                                        <p:attrNameLst>
                                          <p:attrName>ppt_h</p:attrName>
                                        </p:attrNameLst>
                                      </p:cBhvr>
                                      <p:tavLst>
                                        <p:tav tm="0">
                                          <p:val>
                                            <p:fltVal val="0"/>
                                          </p:val>
                                        </p:tav>
                                        <p:tav tm="100000">
                                          <p:val>
                                            <p:strVal val="#ppt_h"/>
                                          </p:val>
                                        </p:tav>
                                      </p:tavLst>
                                    </p:anim>
                                    <p:anim calcmode="lin" valueType="num">
                                      <p:cBhvr>
                                        <p:cTn id="10" dur="2000" fill="hold"/>
                                        <p:tgtEl>
                                          <p:spTgt spid="225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5">
                    <a:lumMod val="50000"/>
                  </a:schemeClr>
                </a:solidFill>
              </a:rPr>
              <a:t>format for Refutation</a:t>
            </a:r>
          </a:p>
        </p:txBody>
      </p:sp>
      <p:sp>
        <p:nvSpPr>
          <p:cNvPr id="6147" name="Rectangle 3"/>
          <p:cNvSpPr>
            <a:spLocks noGrp="1" noChangeArrowheads="1"/>
          </p:cNvSpPr>
          <p:nvPr>
            <p:ph type="body" idx="1"/>
          </p:nvPr>
        </p:nvSpPr>
        <p:spPr>
          <a:xfrm>
            <a:off x="457200" y="1447800"/>
            <a:ext cx="8229600" cy="5029200"/>
          </a:xfrm>
        </p:spPr>
        <p:txBody>
          <a:bodyPr/>
          <a:lstStyle/>
          <a:p>
            <a:pPr eaLnBrk="1" hangingPunct="1"/>
            <a:r>
              <a:rPr lang="en-US" sz="2800" smtClean="0">
                <a:solidFill>
                  <a:srgbClr val="4B2203"/>
                </a:solidFill>
              </a:rPr>
              <a:t>Step 1: “They say…”</a:t>
            </a:r>
          </a:p>
          <a:p>
            <a:pPr eaLnBrk="1" hangingPunct="1"/>
            <a:r>
              <a:rPr lang="en-US" sz="2800" smtClean="0">
                <a:solidFill>
                  <a:srgbClr val="4B2203"/>
                </a:solidFill>
              </a:rPr>
              <a:t>Step 2: “But I disagree…”</a:t>
            </a:r>
          </a:p>
          <a:p>
            <a:pPr eaLnBrk="1" hangingPunct="1"/>
            <a:r>
              <a:rPr lang="en-US" sz="2800" smtClean="0">
                <a:solidFill>
                  <a:srgbClr val="4B2203"/>
                </a:solidFill>
              </a:rPr>
              <a:t>Step 3: “Because….”</a:t>
            </a:r>
          </a:p>
          <a:p>
            <a:pPr eaLnBrk="1" hangingPunct="1"/>
            <a:r>
              <a:rPr lang="en-US" sz="2800" smtClean="0">
                <a:solidFill>
                  <a:srgbClr val="4B2203"/>
                </a:solidFill>
              </a:rPr>
              <a:t>Try to show that your argument is better because….</a:t>
            </a:r>
          </a:p>
          <a:p>
            <a:pPr lvl="2" eaLnBrk="1" hangingPunct="1"/>
            <a:r>
              <a:rPr lang="en-US" sz="2500" smtClean="0">
                <a:solidFill>
                  <a:srgbClr val="4B2203"/>
                </a:solidFill>
              </a:rPr>
              <a:t>It’s better reasoned</a:t>
            </a:r>
          </a:p>
          <a:p>
            <a:pPr lvl="2" eaLnBrk="1" hangingPunct="1"/>
            <a:r>
              <a:rPr lang="en-US" sz="2500" smtClean="0">
                <a:solidFill>
                  <a:srgbClr val="4B2203"/>
                </a:solidFill>
              </a:rPr>
              <a:t>It’s better evidenced</a:t>
            </a:r>
          </a:p>
          <a:p>
            <a:pPr lvl="2" eaLnBrk="1" hangingPunct="1"/>
            <a:r>
              <a:rPr lang="en-US" sz="2500" smtClean="0">
                <a:solidFill>
                  <a:srgbClr val="4B2203"/>
                </a:solidFill>
              </a:rPr>
              <a:t>It has historical or empirical support</a:t>
            </a:r>
          </a:p>
          <a:p>
            <a:pPr lvl="2" eaLnBrk="1" hangingPunct="1"/>
            <a:r>
              <a:rPr lang="en-US" sz="2500" smtClean="0">
                <a:solidFill>
                  <a:srgbClr val="4B2203"/>
                </a:solidFill>
              </a:rPr>
              <a:t>It has greater significance</a:t>
            </a:r>
            <a:endParaRPr lang="en-US" sz="2800" smtClean="0">
              <a:solidFill>
                <a:srgbClr val="4B2203"/>
              </a:solidFill>
            </a:endParaRPr>
          </a:p>
          <a:p>
            <a:pPr eaLnBrk="1" hangingPunct="1"/>
            <a:r>
              <a:rPr lang="en-US" sz="2800" smtClean="0">
                <a:solidFill>
                  <a:srgbClr val="4B2203"/>
                </a:solidFill>
              </a:rPr>
              <a:t>Step 4: “Therefore….”</a:t>
            </a:r>
          </a:p>
          <a:p>
            <a:pPr lvl="2" eaLnBrk="1" hangingPunct="1">
              <a:buFontTx/>
              <a:buNone/>
            </a:pPr>
            <a:endParaRPr lang="en-US" sz="2500" smtClean="0">
              <a:solidFill>
                <a:schemeClr val="accent1"/>
              </a:solidFill>
            </a:endParaRPr>
          </a:p>
        </p:txBody>
      </p:sp>
      <p:sp>
        <p:nvSpPr>
          <p:cNvPr id="34819" name="AutoShape 4"/>
          <p:cNvSpPr>
            <a:spLocks noChangeArrowheads="1"/>
          </p:cNvSpPr>
          <p:nvPr/>
        </p:nvSpPr>
        <p:spPr bwMode="auto">
          <a:xfrm>
            <a:off x="5257800" y="0"/>
            <a:ext cx="3886200" cy="3352800"/>
          </a:xfrm>
          <a:prstGeom prst="irregularSeal2">
            <a:avLst/>
          </a:prstGeom>
          <a:solidFill>
            <a:srgbClr val="FFFF00"/>
          </a:solidFill>
          <a:ln w="9525">
            <a:solidFill>
              <a:schemeClr val="tx1"/>
            </a:solidFill>
            <a:miter lim="800000"/>
            <a:headEnd/>
            <a:tailEnd/>
          </a:ln>
        </p:spPr>
        <p:txBody>
          <a:bodyPr wrap="none" anchor="ctr"/>
          <a:lstStyle/>
          <a:p>
            <a:endParaRPr lang="en-US">
              <a:latin typeface="Franklin Gothic Book" pitchFamily="34" charset="0"/>
            </a:endParaRPr>
          </a:p>
        </p:txBody>
      </p:sp>
      <p:sp>
        <p:nvSpPr>
          <p:cNvPr id="34820" name="WordArt 5"/>
          <p:cNvSpPr>
            <a:spLocks noChangeArrowheads="1" noChangeShapeType="1" noTextEdit="1"/>
          </p:cNvSpPr>
          <p:nvPr/>
        </p:nvSpPr>
        <p:spPr bwMode="auto">
          <a:xfrm>
            <a:off x="6096000" y="1295400"/>
            <a:ext cx="1905000" cy="12192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339966"/>
                </a:solidFill>
                <a:latin typeface="Arial Black"/>
              </a:rPr>
              <a:t>"I WIN!"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Scale>
                                      <p:cBhvr>
                                        <p:cTn id="7" dur="1000" decel="50000" fill="hold">
                                          <p:stCondLst>
                                            <p:cond delay="0"/>
                                          </p:stCondLst>
                                        </p:cTn>
                                        <p:tgtEl>
                                          <p:spTgt spid="6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7">
                                            <p:txEl>
                                              <p:pRg st="0" end="0"/>
                                            </p:txEl>
                                          </p:spTgt>
                                        </p:tgtEl>
                                        <p:attrNameLst>
                                          <p:attrName>ppt_x</p:attrName>
                                          <p:attrName>ppt_y</p:attrName>
                                        </p:attrNameLst>
                                      </p:cBhvr>
                                    </p:animMotion>
                                    <p:animEffect transition="in" filter="fade">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Scale>
                                      <p:cBhvr>
                                        <p:cTn id="14" dur="1000" decel="50000" fill="hold">
                                          <p:stCondLst>
                                            <p:cond delay="0"/>
                                          </p:stCondLst>
                                        </p:cTn>
                                        <p:tgtEl>
                                          <p:spTgt spid="61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147">
                                            <p:txEl>
                                              <p:pRg st="1" end="1"/>
                                            </p:txEl>
                                          </p:spTgt>
                                        </p:tgtEl>
                                        <p:attrNameLst>
                                          <p:attrName>ppt_x</p:attrName>
                                          <p:attrName>ppt_y</p:attrName>
                                        </p:attrNameLst>
                                      </p:cBhvr>
                                    </p:animMotion>
                                    <p:animEffect transition="in" filter="fade">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Scale>
                                      <p:cBhvr>
                                        <p:cTn id="21" dur="1000" decel="50000" fill="hold">
                                          <p:stCondLst>
                                            <p:cond delay="0"/>
                                          </p:stCondLst>
                                        </p:cTn>
                                        <p:tgtEl>
                                          <p:spTgt spid="61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147">
                                            <p:txEl>
                                              <p:pRg st="2" end="2"/>
                                            </p:txEl>
                                          </p:spTgt>
                                        </p:tgtEl>
                                        <p:attrNameLst>
                                          <p:attrName>ppt_x</p:attrName>
                                          <p:attrName>ppt_y</p:attrName>
                                        </p:attrNameLst>
                                      </p:cBhvr>
                                    </p:animMotion>
                                    <p:animEffect transition="in" filter="fade">
                                      <p:cBhvr>
                                        <p:cTn id="23" dur="10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Scale>
                                      <p:cBhvr>
                                        <p:cTn id="28" dur="1000" decel="50000" fill="hold">
                                          <p:stCondLst>
                                            <p:cond delay="0"/>
                                          </p:stCondLst>
                                        </p:cTn>
                                        <p:tgtEl>
                                          <p:spTgt spid="614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147">
                                            <p:txEl>
                                              <p:pRg st="3" end="3"/>
                                            </p:txEl>
                                          </p:spTgt>
                                        </p:tgtEl>
                                        <p:attrNameLst>
                                          <p:attrName>ppt_x</p:attrName>
                                          <p:attrName>ppt_y</p:attrName>
                                        </p:attrNameLst>
                                      </p:cBhvr>
                                    </p:animMotion>
                                    <p:animEffect transition="in" filter="fade">
                                      <p:cBhvr>
                                        <p:cTn id="30" dur="10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800" decel="100000"/>
                                        <p:tgtEl>
                                          <p:spTgt spid="6147">
                                            <p:txEl>
                                              <p:pRg st="4" end="4"/>
                                            </p:txEl>
                                          </p:spTgt>
                                        </p:tgtEl>
                                      </p:cBhvr>
                                    </p:animEffect>
                                    <p:anim calcmode="lin" valueType="num">
                                      <p:cBhvr>
                                        <p:cTn id="36"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Effect transition="in" filter="fade">
                                      <p:cBhvr>
                                        <p:cTn id="45" dur="800" decel="100000"/>
                                        <p:tgtEl>
                                          <p:spTgt spid="6147">
                                            <p:txEl>
                                              <p:pRg st="5" end="5"/>
                                            </p:txEl>
                                          </p:spTgt>
                                        </p:tgtEl>
                                      </p:cBhvr>
                                    </p:animEffect>
                                    <p:anim calcmode="lin" valueType="num">
                                      <p:cBhvr>
                                        <p:cTn id="46"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6147">
                                            <p:txEl>
                                              <p:pRg st="6" end="6"/>
                                            </p:txEl>
                                          </p:spTgt>
                                        </p:tgtEl>
                                        <p:attrNameLst>
                                          <p:attrName>style.visibility</p:attrName>
                                        </p:attrNameLst>
                                      </p:cBhvr>
                                      <p:to>
                                        <p:strVal val="visible"/>
                                      </p:to>
                                    </p:set>
                                    <p:animEffect transition="in" filter="fade">
                                      <p:cBhvr>
                                        <p:cTn id="55" dur="800" decel="100000"/>
                                        <p:tgtEl>
                                          <p:spTgt spid="6147">
                                            <p:txEl>
                                              <p:pRg st="6" end="6"/>
                                            </p:txEl>
                                          </p:spTgt>
                                        </p:tgtEl>
                                      </p:cBhvr>
                                    </p:animEffect>
                                    <p:anim calcmode="lin" valueType="num">
                                      <p:cBhvr>
                                        <p:cTn id="56"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6147">
                                            <p:txEl>
                                              <p:pRg st="7" end="7"/>
                                            </p:txEl>
                                          </p:spTgt>
                                        </p:tgtEl>
                                        <p:attrNameLst>
                                          <p:attrName>style.visibility</p:attrName>
                                        </p:attrNameLst>
                                      </p:cBhvr>
                                      <p:to>
                                        <p:strVal val="visible"/>
                                      </p:to>
                                    </p:set>
                                    <p:animEffect transition="in" filter="fade">
                                      <p:cBhvr>
                                        <p:cTn id="65" dur="800" decel="100000"/>
                                        <p:tgtEl>
                                          <p:spTgt spid="6147">
                                            <p:txEl>
                                              <p:pRg st="7" end="7"/>
                                            </p:txEl>
                                          </p:spTgt>
                                        </p:tgtEl>
                                      </p:cBhvr>
                                    </p:animEffect>
                                    <p:anim calcmode="lin" valueType="num">
                                      <p:cBhvr>
                                        <p:cTn id="66"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nodeType="clickEffect">
                                  <p:stCondLst>
                                    <p:cond delay="0"/>
                                  </p:stCondLst>
                                  <p:childTnLst>
                                    <p:set>
                                      <p:cBhvr>
                                        <p:cTn id="74" dur="1" fill="hold">
                                          <p:stCondLst>
                                            <p:cond delay="0"/>
                                          </p:stCondLst>
                                        </p:cTn>
                                        <p:tgtEl>
                                          <p:spTgt spid="6147">
                                            <p:txEl>
                                              <p:pRg st="8" end="8"/>
                                            </p:txEl>
                                          </p:spTgt>
                                        </p:tgtEl>
                                        <p:attrNameLst>
                                          <p:attrName>style.visibility</p:attrName>
                                        </p:attrNameLst>
                                      </p:cBhvr>
                                      <p:to>
                                        <p:strVal val="visible"/>
                                      </p:to>
                                    </p:set>
                                    <p:animScale>
                                      <p:cBhvr>
                                        <p:cTn id="75" dur="1000" decel="50000" fill="hold">
                                          <p:stCondLst>
                                            <p:cond delay="0"/>
                                          </p:stCondLst>
                                        </p:cTn>
                                        <p:tgtEl>
                                          <p:spTgt spid="6147">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6147">
                                            <p:txEl>
                                              <p:pRg st="8" end="8"/>
                                            </p:txEl>
                                          </p:spTgt>
                                        </p:tgtEl>
                                        <p:attrNameLst>
                                          <p:attrName>ppt_x</p:attrName>
                                          <p:attrName>ppt_y</p:attrName>
                                        </p:attrNameLst>
                                      </p:cBhvr>
                                    </p:animMotion>
                                    <p:animEffect transition="in" filter="fade">
                                      <p:cBhvr>
                                        <p:cTn id="77" dur="10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georgew"/>
          <p:cNvPicPr>
            <a:picLocks noChangeAspect="1" noChangeArrowheads="1"/>
          </p:cNvPicPr>
          <p:nvPr/>
        </p:nvPicPr>
        <p:blipFill>
          <a:blip r:embed="rId2"/>
          <a:srcRect/>
          <a:stretch>
            <a:fillRect/>
          </a:stretch>
        </p:blipFill>
        <p:spPr bwMode="auto">
          <a:xfrm>
            <a:off x="228600" y="3551238"/>
            <a:ext cx="4114800" cy="3306762"/>
          </a:xfrm>
          <a:prstGeom prst="rect">
            <a:avLst/>
          </a:prstGeom>
          <a:noFill/>
          <a:ln w="9525">
            <a:noFill/>
            <a:miter lim="800000"/>
            <a:headEnd/>
            <a:tailEnd/>
          </a:ln>
        </p:spPr>
      </p:pic>
      <p:sp>
        <p:nvSpPr>
          <p:cNvPr id="2" name="Title 1"/>
          <p:cNvSpPr>
            <a:spLocks noGrp="1"/>
          </p:cNvSpPr>
          <p:nvPr>
            <p:ph type="title" idx="4294967295"/>
          </p:nvPr>
        </p:nvSpPr>
        <p:spPr/>
        <p:txBody>
          <a:bodyPr/>
          <a:lstStyle/>
          <a:p>
            <a:pPr eaLnBrk="1" fontAlgn="auto" hangingPunct="1">
              <a:spcAft>
                <a:spcPts val="0"/>
              </a:spcAft>
              <a:defRPr/>
            </a:pPr>
            <a:r>
              <a:rPr lang="en-US" dirty="0" smtClean="0"/>
              <a:t>Debate		</a:t>
            </a:r>
            <a:endParaRPr lang="en-US" dirty="0"/>
          </a:p>
        </p:txBody>
      </p:sp>
      <p:sp>
        <p:nvSpPr>
          <p:cNvPr id="39940" name="Text Box 4"/>
          <p:cNvSpPr txBox="1">
            <a:spLocks noChangeArrowheads="1"/>
          </p:cNvSpPr>
          <p:nvPr/>
        </p:nvSpPr>
        <p:spPr bwMode="auto">
          <a:xfrm rot="1935882">
            <a:off x="1548700" y="2471616"/>
            <a:ext cx="7754858" cy="2442207"/>
          </a:xfrm>
          <a:prstGeom prst="rect">
            <a:avLst/>
          </a:prstGeom>
          <a:noFill/>
          <a:ln w="9525">
            <a:noFill/>
            <a:miter lim="800000"/>
            <a:headEnd/>
            <a:tailEnd/>
          </a:ln>
        </p:spPr>
        <p:txBody>
          <a:bodyPr wrap="square">
            <a:spAutoFit/>
          </a:bodyPr>
          <a:lstStyle/>
          <a:p>
            <a:pPr algn="ctr">
              <a:lnSpc>
                <a:spcPct val="90000"/>
              </a:lnSpc>
              <a:spcBef>
                <a:spcPct val="20000"/>
              </a:spcBef>
              <a:buClr>
                <a:schemeClr val="accent1"/>
              </a:buClr>
              <a:buSzPct val="70000"/>
              <a:buFont typeface="Wingdings 2" pitchFamily="18" charset="2"/>
              <a:buNone/>
            </a:pPr>
            <a:r>
              <a:rPr lang="en-US" sz="3200" b="1" dirty="0">
                <a:solidFill>
                  <a:schemeClr val="tx2"/>
                </a:solidFill>
                <a:latin typeface="Franklin Gothic Book" pitchFamily="34" charset="0"/>
              </a:rPr>
              <a:t>In a </a:t>
            </a:r>
            <a:r>
              <a:rPr lang="en-US" sz="3200" b="1" dirty="0" smtClean="0">
                <a:solidFill>
                  <a:schemeClr val="tx2"/>
                </a:solidFill>
                <a:latin typeface="Franklin Gothic Book" pitchFamily="34" charset="0"/>
              </a:rPr>
              <a:t>debate, </a:t>
            </a:r>
            <a:r>
              <a:rPr lang="en-US" sz="3200" b="1" dirty="0">
                <a:solidFill>
                  <a:schemeClr val="tx2"/>
                </a:solidFill>
                <a:latin typeface="Franklin Gothic Book" pitchFamily="34" charset="0"/>
              </a:rPr>
              <a:t>students use a combination of logic, research, strategy, and persuasiveness to appeal to judges who are focused on substantive issues</a:t>
            </a:r>
            <a:r>
              <a:rPr lang="en-US" sz="2500" dirty="0">
                <a:solidFill>
                  <a:schemeClr val="tx2"/>
                </a:solidFill>
                <a:latin typeface="Franklin Gothic Book" pitchFamily="34" charset="0"/>
              </a:rPr>
              <a:t>. </a:t>
            </a:r>
          </a:p>
          <a:p>
            <a:pPr>
              <a:spcBef>
                <a:spcPct val="50000"/>
              </a:spcBef>
            </a:pPr>
            <a:endParaRPr lang="en-US" sz="2500" dirty="0">
              <a:latin typeface="Franklin Gothic Book" pitchFamily="34" charset="0"/>
            </a:endParaRPr>
          </a:p>
        </p:txBody>
      </p:sp>
      <p:sp>
        <p:nvSpPr>
          <p:cNvPr id="39942" name="Text Box 6"/>
          <p:cNvSpPr txBox="1">
            <a:spLocks noChangeArrowheads="1"/>
          </p:cNvSpPr>
          <p:nvPr/>
        </p:nvSpPr>
        <p:spPr bwMode="auto">
          <a:xfrm rot="-1866704">
            <a:off x="457200" y="4038600"/>
            <a:ext cx="2362200" cy="366713"/>
          </a:xfrm>
          <a:prstGeom prst="rect">
            <a:avLst/>
          </a:prstGeom>
          <a:noFill/>
          <a:ln w="9525">
            <a:noFill/>
            <a:miter lim="800000"/>
            <a:headEnd/>
            <a:tailEnd/>
          </a:ln>
        </p:spPr>
        <p:txBody>
          <a:bodyPr>
            <a:spAutoFit/>
          </a:bodyPr>
          <a:lstStyle/>
          <a:p>
            <a:pPr>
              <a:spcBef>
                <a:spcPct val="50000"/>
              </a:spcBef>
            </a:pPr>
            <a:r>
              <a:rPr lang="en-US" b="1" dirty="0">
                <a:solidFill>
                  <a:schemeClr val="accent1"/>
                </a:solidFill>
              </a:rPr>
              <a:t>SUBSTANTIATION?</a:t>
            </a:r>
          </a:p>
        </p:txBody>
      </p:sp>
    </p:spTree>
    <p:extLst>
      <p:ext uri="{BB962C8B-B14F-4D97-AF65-F5344CB8AC3E}">
        <p14:creationId xmlns:p14="http://schemas.microsoft.com/office/powerpoint/2010/main" val="44873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style.rotation</p:attrName>
                                        </p:attrNameLst>
                                      </p:cBhvr>
                                      <p:tavLst>
                                        <p:tav tm="0">
                                          <p:val>
                                            <p:fltVal val="720"/>
                                          </p:val>
                                        </p:tav>
                                        <p:tav tm="100000">
                                          <p:val>
                                            <p:fltVal val="0"/>
                                          </p:val>
                                        </p:tav>
                                      </p:tavLst>
                                    </p:anim>
                                    <p:anim calcmode="lin" valueType="num">
                                      <p:cBhvr>
                                        <p:cTn id="9" dur="1000" fill="hold"/>
                                        <p:tgtEl>
                                          <p:spTgt spid="39940"/>
                                        </p:tgtEl>
                                        <p:attrNameLst>
                                          <p:attrName>ppt_h</p:attrName>
                                        </p:attrNameLst>
                                      </p:cBhvr>
                                      <p:tavLst>
                                        <p:tav tm="0">
                                          <p:val>
                                            <p:fltVal val="0"/>
                                          </p:val>
                                        </p:tav>
                                        <p:tav tm="100000">
                                          <p:val>
                                            <p:strVal val="#ppt_h"/>
                                          </p:val>
                                        </p:tav>
                                      </p:tavLst>
                                    </p:anim>
                                    <p:anim calcmode="lin" valueType="num">
                                      <p:cBhvr>
                                        <p:cTn id="10" dur="1000" fill="hold"/>
                                        <p:tgtEl>
                                          <p:spTgt spid="3994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dissolve">
                                      <p:cBhvr>
                                        <p:cTn id="15" dur="500"/>
                                        <p:tgtEl>
                                          <p:spTgt spid="3994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9942">
                                            <p:txEl>
                                              <p:pRg st="0" end="0"/>
                                            </p:txEl>
                                          </p:spTgt>
                                        </p:tgtEl>
                                        <p:attrNameLst>
                                          <p:attrName>style.visibility</p:attrName>
                                        </p:attrNameLst>
                                      </p:cBhvr>
                                      <p:to>
                                        <p:strVal val="visible"/>
                                      </p:to>
                                    </p:set>
                                    <p:animEffect transition="in" filter="wipe(down)">
                                      <p:cBhvr>
                                        <p:cTn id="20" dur="145">
                                          <p:stCondLst>
                                            <p:cond delay="0"/>
                                          </p:stCondLst>
                                        </p:cTn>
                                        <p:tgtEl>
                                          <p:spTgt spid="39942">
                                            <p:txEl>
                                              <p:pRg st="0" end="0"/>
                                            </p:txEl>
                                          </p:spTgt>
                                        </p:tgtEl>
                                      </p:cBhvr>
                                    </p:animEffect>
                                    <p:anim calcmode="lin" valueType="num">
                                      <p:cBhvr>
                                        <p:cTn id="21" dur="456" tmFilter="0,0; 0.14,0.36; 0.43,0.73; 0.71,0.91; 1.0,1.0">
                                          <p:stCondLst>
                                            <p:cond delay="0"/>
                                          </p:stCondLst>
                                        </p:cTn>
                                        <p:tgtEl>
                                          <p:spTgt spid="39942">
                                            <p:txEl>
                                              <p:pRg st="0" end="0"/>
                                            </p:txEl>
                                          </p:spTgt>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9942">
                                            <p:txEl>
                                              <p:pRg st="0" end="0"/>
                                            </p:txEl>
                                          </p:spTgt>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9942">
                                            <p:txEl>
                                              <p:pRg st="0" end="0"/>
                                            </p:txEl>
                                          </p:spTgt>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9942">
                                            <p:txEl>
                                              <p:pRg st="0" end="0"/>
                                            </p:txEl>
                                          </p:spTgt>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9942">
                                            <p:txEl>
                                              <p:pRg st="0" end="0"/>
                                            </p:txEl>
                                          </p:spTgt>
                                        </p:tgtEl>
                                        <p:attrNameLst>
                                          <p:attrName>ppt_y</p:attrName>
                                        </p:attrNameLst>
                                      </p:cBhvr>
                                      <p:tavLst>
                                        <p:tav tm="0" fmla="#ppt_y-sin(pi*$)/81">
                                          <p:val>
                                            <p:fltVal val="0"/>
                                          </p:val>
                                        </p:tav>
                                        <p:tav tm="100000">
                                          <p:val>
                                            <p:fltVal val="1"/>
                                          </p:val>
                                        </p:tav>
                                      </p:tavLst>
                                    </p:anim>
                                    <p:animScale>
                                      <p:cBhvr>
                                        <p:cTn id="26" dur="7">
                                          <p:stCondLst>
                                            <p:cond delay="162"/>
                                          </p:stCondLst>
                                        </p:cTn>
                                        <p:tgtEl>
                                          <p:spTgt spid="39942">
                                            <p:txEl>
                                              <p:pRg st="0" end="0"/>
                                            </p:txEl>
                                          </p:spTgt>
                                        </p:tgtEl>
                                      </p:cBhvr>
                                      <p:to x="100000" y="60000"/>
                                    </p:animScale>
                                    <p:animScale>
                                      <p:cBhvr>
                                        <p:cTn id="27" dur="41" decel="50000">
                                          <p:stCondLst>
                                            <p:cond delay="169"/>
                                          </p:stCondLst>
                                        </p:cTn>
                                        <p:tgtEl>
                                          <p:spTgt spid="39942">
                                            <p:txEl>
                                              <p:pRg st="0" end="0"/>
                                            </p:txEl>
                                          </p:spTgt>
                                        </p:tgtEl>
                                      </p:cBhvr>
                                      <p:to x="100000" y="100000"/>
                                    </p:animScale>
                                    <p:animScale>
                                      <p:cBhvr>
                                        <p:cTn id="28" dur="7">
                                          <p:stCondLst>
                                            <p:cond delay="328"/>
                                          </p:stCondLst>
                                        </p:cTn>
                                        <p:tgtEl>
                                          <p:spTgt spid="39942">
                                            <p:txEl>
                                              <p:pRg st="0" end="0"/>
                                            </p:txEl>
                                          </p:spTgt>
                                        </p:tgtEl>
                                      </p:cBhvr>
                                      <p:to x="100000" y="80000"/>
                                    </p:animScale>
                                    <p:animScale>
                                      <p:cBhvr>
                                        <p:cTn id="29" dur="41" decel="50000">
                                          <p:stCondLst>
                                            <p:cond delay="335"/>
                                          </p:stCondLst>
                                        </p:cTn>
                                        <p:tgtEl>
                                          <p:spTgt spid="39942">
                                            <p:txEl>
                                              <p:pRg st="0" end="0"/>
                                            </p:txEl>
                                          </p:spTgt>
                                        </p:tgtEl>
                                      </p:cBhvr>
                                      <p:to x="100000" y="100000"/>
                                    </p:animScale>
                                    <p:animScale>
                                      <p:cBhvr>
                                        <p:cTn id="30" dur="7">
                                          <p:stCondLst>
                                            <p:cond delay="410"/>
                                          </p:stCondLst>
                                        </p:cTn>
                                        <p:tgtEl>
                                          <p:spTgt spid="39942">
                                            <p:txEl>
                                              <p:pRg st="0" end="0"/>
                                            </p:txEl>
                                          </p:spTgt>
                                        </p:tgtEl>
                                      </p:cBhvr>
                                      <p:to x="100000" y="90000"/>
                                    </p:animScale>
                                    <p:animScale>
                                      <p:cBhvr>
                                        <p:cTn id="31" dur="41" decel="50000">
                                          <p:stCondLst>
                                            <p:cond delay="417"/>
                                          </p:stCondLst>
                                        </p:cTn>
                                        <p:tgtEl>
                                          <p:spTgt spid="39942">
                                            <p:txEl>
                                              <p:pRg st="0" end="0"/>
                                            </p:txEl>
                                          </p:spTgt>
                                        </p:tgtEl>
                                      </p:cBhvr>
                                      <p:to x="100000" y="100000"/>
                                    </p:animScale>
                                    <p:animScale>
                                      <p:cBhvr>
                                        <p:cTn id="32" dur="7">
                                          <p:stCondLst>
                                            <p:cond delay="452"/>
                                          </p:stCondLst>
                                        </p:cTn>
                                        <p:tgtEl>
                                          <p:spTgt spid="39942">
                                            <p:txEl>
                                              <p:pRg st="0" end="0"/>
                                            </p:txEl>
                                          </p:spTgt>
                                        </p:tgtEl>
                                      </p:cBhvr>
                                      <p:to x="100000" y="95000"/>
                                    </p:animScale>
                                    <p:animScale>
                                      <p:cBhvr>
                                        <p:cTn id="33" dur="41" decel="50000">
                                          <p:stCondLst>
                                            <p:cond delay="458"/>
                                          </p:stCondLst>
                                        </p:cTn>
                                        <p:tgtEl>
                                          <p:spTgt spid="3994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Let’s practice the format…	</a:t>
            </a:r>
            <a:endParaRPr lang="en-US" dirty="0"/>
          </a:p>
        </p:txBody>
      </p:sp>
      <p:sp>
        <p:nvSpPr>
          <p:cNvPr id="35842" name="Content Placeholder 2"/>
          <p:cNvSpPr>
            <a:spLocks noGrp="1"/>
          </p:cNvSpPr>
          <p:nvPr>
            <p:ph idx="1"/>
          </p:nvPr>
        </p:nvSpPr>
        <p:spPr/>
        <p:txBody>
          <a:bodyPr/>
          <a:lstStyle/>
          <a:p>
            <a:pPr eaLnBrk="1" hangingPunct="1"/>
            <a:r>
              <a:rPr lang="en-US" dirty="0" smtClean="0">
                <a:solidFill>
                  <a:srgbClr val="FF0000"/>
                </a:solidFill>
              </a:rPr>
              <a:t>Respond to each of the following arguments, using the  things we’ve learned (Debate, AFF/NEG, Argument, Evidence, Refutation:</a:t>
            </a:r>
          </a:p>
          <a:p>
            <a:pPr lvl="1" eaLnBrk="1" hangingPunct="1"/>
            <a:r>
              <a:rPr lang="en-US" dirty="0" smtClean="0">
                <a:solidFill>
                  <a:srgbClr val="FF0000"/>
                </a:solidFill>
              </a:rPr>
              <a:t>1) McDonald’s is the best restaurant in the world.</a:t>
            </a:r>
          </a:p>
          <a:p>
            <a:pPr lvl="1" eaLnBrk="1" hangingPunct="1"/>
            <a:r>
              <a:rPr lang="en-US" dirty="0" smtClean="0">
                <a:solidFill>
                  <a:srgbClr val="FF0000"/>
                </a:solidFill>
              </a:rPr>
              <a:t>2) Video games should be banned because they make teenagers violent.</a:t>
            </a:r>
          </a:p>
          <a:p>
            <a:pPr lvl="1" eaLnBrk="1" hangingPunct="1"/>
            <a:r>
              <a:rPr lang="en-US" dirty="0" smtClean="0">
                <a:solidFill>
                  <a:srgbClr val="FF0000"/>
                </a:solidFill>
              </a:rPr>
              <a:t>3) Schools should save families money by requiring uniforms. </a:t>
            </a:r>
          </a:p>
          <a:p>
            <a:pPr lvl="1" eaLnBrk="1" hangingPunct="1"/>
            <a:r>
              <a:rPr lang="en-US" dirty="0" smtClean="0">
                <a:solidFill>
                  <a:srgbClr val="FF0000"/>
                </a:solidFill>
              </a:rPr>
              <a:t>4) Nuclear energy is a good idea.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SPAR!</a:t>
            </a:r>
            <a:endParaRPr lang="en-US" dirty="0"/>
          </a:p>
        </p:txBody>
      </p:sp>
      <p:pic>
        <p:nvPicPr>
          <p:cNvPr id="4" name="Content Placeholder 3" descr="Drew Sparring.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5417" b="20424"/>
          <a:stretch/>
        </p:blipFill>
        <p:spPr>
          <a:xfrm>
            <a:off x="304800" y="1171180"/>
            <a:ext cx="8686800" cy="4908945"/>
          </a:xfrm>
        </p:spPr>
      </p:pic>
    </p:spTree>
    <p:extLst>
      <p:ext uri="{BB962C8B-B14F-4D97-AF65-F5344CB8AC3E}">
        <p14:creationId xmlns:p14="http://schemas.microsoft.com/office/powerpoint/2010/main" val="154279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p:txBody>
          <a:bodyPr/>
          <a:lstStyle/>
          <a:p>
            <a:r>
              <a:rPr lang="en-US" dirty="0" smtClean="0"/>
              <a:t>Affirmative (2 minutes) give three reasons supporting your side of the resolution.</a:t>
            </a:r>
          </a:p>
          <a:p>
            <a:r>
              <a:rPr lang="en-US" dirty="0" smtClean="0"/>
              <a:t>Negative (2 minutes) give three reasons supporting your side of the resolution.</a:t>
            </a:r>
          </a:p>
          <a:p>
            <a:r>
              <a:rPr lang="en-US" dirty="0" smtClean="0"/>
              <a:t>Cross-ex—(3 minutes)  ask each other ?’s</a:t>
            </a:r>
          </a:p>
          <a:p>
            <a:r>
              <a:rPr lang="en-US" dirty="0" smtClean="0"/>
              <a:t>Negative—(1 minute) say why you’re right and your opponent is wrong</a:t>
            </a:r>
          </a:p>
          <a:p>
            <a:r>
              <a:rPr lang="en-US" dirty="0" smtClean="0"/>
              <a:t>Affirmative (1 minute) say why you’re right and your opponent is wrong.</a:t>
            </a:r>
            <a:endParaRPr lang="en-US" dirty="0"/>
          </a:p>
        </p:txBody>
      </p:sp>
    </p:spTree>
    <p:extLst>
      <p:ext uri="{BB962C8B-B14F-4D97-AF65-F5344CB8AC3E}">
        <p14:creationId xmlns:p14="http://schemas.microsoft.com/office/powerpoint/2010/main" val="4507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4" name="Title 3"/>
          <p:cNvSpPr>
            <a:spLocks noGrp="1"/>
          </p:cNvSpPr>
          <p:nvPr>
            <p:ph type="title"/>
          </p:nvPr>
        </p:nvSpPr>
        <p:spPr/>
        <p:txBody>
          <a:bodyPr/>
          <a:lstStyle/>
          <a:p>
            <a:r>
              <a:rPr lang="en-US" dirty="0" smtClean="0"/>
              <a:t>Debate Is:</a:t>
            </a:r>
            <a:endParaRPr lang="en-US" dirty="0"/>
          </a:p>
        </p:txBody>
      </p:sp>
      <p:sp>
        <p:nvSpPr>
          <p:cNvPr id="6" name="Text Placeholder 5"/>
          <p:cNvSpPr>
            <a:spLocks noGrp="1"/>
          </p:cNvSpPr>
          <p:nvPr>
            <p:ph type="body" sz="half" idx="2"/>
          </p:nvPr>
        </p:nvSpPr>
        <p:spPr>
          <a:xfrm>
            <a:off x="381000" y="5533218"/>
            <a:ext cx="8382000" cy="768350"/>
          </a:xfrm>
        </p:spPr>
        <p:txBody>
          <a:bodyPr/>
          <a:lstStyle/>
          <a:p>
            <a:r>
              <a:rPr lang="en-US" sz="2000" b="1" i="1" dirty="0"/>
              <a:t>Structured </a:t>
            </a:r>
            <a:r>
              <a:rPr lang="en-US" sz="2000" b="1" i="1" dirty="0" smtClean="0"/>
              <a:t>Argumentation </a:t>
            </a:r>
            <a:r>
              <a:rPr lang="en-US" sz="2000" dirty="0" smtClean="0"/>
              <a:t>supported with evidence.  Time limits force speakers to be efficient and prevent interruptions.  Academic debate supports critical, in-depth analysis of the many issues surrounding a topic.</a:t>
            </a:r>
            <a:endParaRPr lang="en-US" sz="2000"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
            <a:ext cx="5168900"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0795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Debate</a:t>
            </a:r>
            <a:endParaRPr lang="en-US" dirty="0"/>
          </a:p>
        </p:txBody>
      </p:sp>
      <p:pic>
        <p:nvPicPr>
          <p:cNvPr id="4" name="Content Placeholder 3"/>
          <p:cNvPicPr>
            <a:picLocks noGrp="1" noChangeAspect="1"/>
          </p:cNvPicPr>
          <p:nvPr>
            <p:ph idx="1"/>
          </p:nvPr>
        </p:nvPicPr>
        <p:blipFill>
          <a:blip r:embed="rId2"/>
          <a:srcRect t="10863" b="10863"/>
          <a:stretch>
            <a:fillRect/>
          </a:stretch>
        </p:blipFill>
        <p:spPr/>
      </p:pic>
      <p:sp>
        <p:nvSpPr>
          <p:cNvPr id="5" name="TextBox 4"/>
          <p:cNvSpPr txBox="1"/>
          <p:nvPr/>
        </p:nvSpPr>
        <p:spPr>
          <a:xfrm rot="21390552">
            <a:off x="1151205" y="1855942"/>
            <a:ext cx="6173283" cy="1200328"/>
          </a:xfrm>
          <a:prstGeom prst="rect">
            <a:avLst/>
          </a:prstGeom>
          <a:noFill/>
        </p:spPr>
        <p:txBody>
          <a:bodyPr wrap="square" rtlCol="0">
            <a:spAutoFit/>
          </a:bodyPr>
          <a:lstStyle/>
          <a:p>
            <a:r>
              <a:rPr lang="en-US" sz="2400" dirty="0" smtClean="0">
                <a:solidFill>
                  <a:schemeClr val="accent5">
                    <a:lumMod val="75000"/>
                  </a:schemeClr>
                </a:solidFill>
                <a:latin typeface="Chalkboard"/>
                <a:cs typeface="Chalkboard"/>
              </a:rPr>
              <a:t>Policy Debate: </a:t>
            </a:r>
            <a:r>
              <a:rPr lang="en-US" sz="2400" dirty="0">
                <a:solidFill>
                  <a:schemeClr val="accent5">
                    <a:lumMod val="75000"/>
                  </a:schemeClr>
                </a:solidFill>
                <a:latin typeface="Chalkboard"/>
                <a:cs typeface="Chalkboard"/>
              </a:rPr>
              <a:t>teams of two advocate for and against a resolution that typically calls for policy </a:t>
            </a:r>
            <a:r>
              <a:rPr lang="en-US" sz="2400" dirty="0" smtClean="0">
                <a:solidFill>
                  <a:schemeClr val="accent5">
                    <a:lumMod val="75000"/>
                  </a:schemeClr>
                </a:solidFill>
                <a:latin typeface="Chalkboard"/>
                <a:cs typeface="Chalkboard"/>
              </a:rPr>
              <a:t>change. </a:t>
            </a:r>
            <a:endParaRPr lang="en-US" sz="2400" dirty="0">
              <a:solidFill>
                <a:schemeClr val="accent5">
                  <a:lumMod val="75000"/>
                </a:schemeClr>
              </a:solidFill>
              <a:latin typeface="Chalkboard"/>
              <a:cs typeface="Chalkboard"/>
            </a:endParaRPr>
          </a:p>
        </p:txBody>
      </p:sp>
    </p:spTree>
    <p:extLst>
      <p:ext uri="{BB962C8B-B14F-4D97-AF65-F5344CB8AC3E}">
        <p14:creationId xmlns:p14="http://schemas.microsoft.com/office/powerpoint/2010/main" val="91617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a:cs typeface="Chalkboard"/>
              </a:rPr>
              <a:t>Characteristics: </a:t>
            </a:r>
            <a:endParaRPr lang="en-US" dirty="0">
              <a:latin typeface="Chalkboard"/>
              <a:cs typeface="Chalkboard"/>
            </a:endParaRPr>
          </a:p>
        </p:txBody>
      </p:sp>
      <p:sp>
        <p:nvSpPr>
          <p:cNvPr id="3" name="Content Placeholder 2"/>
          <p:cNvSpPr>
            <a:spLocks noGrp="1"/>
          </p:cNvSpPr>
          <p:nvPr>
            <p:ph idx="1"/>
          </p:nvPr>
        </p:nvSpPr>
        <p:spPr/>
        <p:txBody>
          <a:bodyPr/>
          <a:lstStyle/>
          <a:p>
            <a:r>
              <a:rPr lang="en-US" dirty="0" smtClean="0"/>
              <a:t>Evidence based</a:t>
            </a:r>
          </a:p>
          <a:p>
            <a:r>
              <a:rPr lang="en-US" dirty="0" smtClean="0"/>
              <a:t>Cost/benefit analysis</a:t>
            </a:r>
          </a:p>
          <a:p>
            <a:r>
              <a:rPr lang="en-US" dirty="0" smtClean="0"/>
              <a:t>Application/extension</a:t>
            </a:r>
          </a:p>
          <a:p>
            <a:r>
              <a:rPr lang="en-US" dirty="0" smtClean="0"/>
              <a:t>PLAN focused</a:t>
            </a:r>
          </a:p>
          <a:p>
            <a:r>
              <a:rPr lang="en-US" dirty="0" smtClean="0"/>
              <a:t>Real world view</a:t>
            </a:r>
          </a:p>
          <a:p>
            <a:r>
              <a:rPr lang="en-US" dirty="0" smtClean="0"/>
              <a:t>Like a government-based policy adoption should be.</a:t>
            </a:r>
          </a:p>
          <a:p>
            <a:pPr marL="0" indent="0">
              <a:buNone/>
            </a:pPr>
            <a:endParaRPr lang="en-US" dirty="0"/>
          </a:p>
        </p:txBody>
      </p:sp>
    </p:spTree>
    <p:extLst>
      <p:ext uri="{BB962C8B-B14F-4D97-AF65-F5344CB8AC3E}">
        <p14:creationId xmlns:p14="http://schemas.microsoft.com/office/powerpoint/2010/main" val="35886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trips(down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strips(down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strips(down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Lincoln-Douglas Debate</a:t>
            </a:r>
            <a:endParaRPr lang="en-US" dirty="0"/>
          </a:p>
        </p:txBody>
      </p:sp>
      <p:pic>
        <p:nvPicPr>
          <p:cNvPr id="4" name="Content Placeholder 3" descr="ELT200802101842503419398.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1754" t="3804" r="1754" b="49796"/>
          <a:stretch/>
        </p:blipFill>
        <p:spPr>
          <a:xfrm>
            <a:off x="304800" y="1554162"/>
            <a:ext cx="8686800" cy="5075237"/>
          </a:xfrm>
        </p:spPr>
      </p:pic>
      <p:sp>
        <p:nvSpPr>
          <p:cNvPr id="5" name="TextBox 4"/>
          <p:cNvSpPr txBox="1"/>
          <p:nvPr/>
        </p:nvSpPr>
        <p:spPr>
          <a:xfrm>
            <a:off x="4724400" y="838200"/>
            <a:ext cx="4038600" cy="2308324"/>
          </a:xfrm>
          <a:prstGeom prst="rect">
            <a:avLst/>
          </a:prstGeom>
          <a:noFill/>
        </p:spPr>
        <p:txBody>
          <a:bodyPr wrap="square" rtlCol="0">
            <a:spAutoFit/>
          </a:bodyPr>
          <a:lstStyle/>
          <a:p>
            <a:endParaRPr lang="en-US" sz="2400" dirty="0" smtClean="0">
              <a:latin typeface="Chalkboard"/>
              <a:cs typeface="Chalkboard"/>
            </a:endParaRPr>
          </a:p>
          <a:p>
            <a:r>
              <a:rPr lang="en-US" sz="2400" dirty="0" smtClean="0">
                <a:latin typeface="Chalkboard"/>
                <a:cs typeface="Chalkboard"/>
              </a:rPr>
              <a:t>two students debate each other in a format that emphasizes values rather than implementation of a plan.  </a:t>
            </a:r>
            <a:endParaRPr lang="en-US" sz="2400" dirty="0">
              <a:latin typeface="Chalkboard"/>
              <a:cs typeface="Chalkboard"/>
            </a:endParaRPr>
          </a:p>
        </p:txBody>
      </p:sp>
    </p:spTree>
    <p:extLst>
      <p:ext uri="{BB962C8B-B14F-4D97-AF65-F5344CB8AC3E}">
        <p14:creationId xmlns:p14="http://schemas.microsoft.com/office/powerpoint/2010/main" val="358917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board"/>
                <a:cs typeface="Chalkboard"/>
              </a:rPr>
              <a:t>Characteristics</a:t>
            </a:r>
            <a:endParaRPr lang="en-US" dirty="0">
              <a:latin typeface="Chalkboard"/>
              <a:cs typeface="Chalkboard"/>
            </a:endParaRPr>
          </a:p>
        </p:txBody>
      </p:sp>
      <p:sp>
        <p:nvSpPr>
          <p:cNvPr id="3" name="Content Placeholder 2"/>
          <p:cNvSpPr>
            <a:spLocks noGrp="1"/>
          </p:cNvSpPr>
          <p:nvPr>
            <p:ph idx="1"/>
          </p:nvPr>
        </p:nvSpPr>
        <p:spPr/>
        <p:txBody>
          <a:bodyPr/>
          <a:lstStyle/>
          <a:p>
            <a:r>
              <a:rPr lang="en-US" dirty="0" smtClean="0"/>
              <a:t>Less evidence based</a:t>
            </a:r>
          </a:p>
          <a:p>
            <a:r>
              <a:rPr lang="en-US" dirty="0" smtClean="0"/>
              <a:t>More philosophical</a:t>
            </a:r>
          </a:p>
          <a:p>
            <a:r>
              <a:rPr lang="en-US" dirty="0" smtClean="0"/>
              <a:t>Ethics/morals based</a:t>
            </a:r>
          </a:p>
          <a:p>
            <a:r>
              <a:rPr lang="en-US" dirty="0" smtClean="0"/>
              <a:t>More delivery oriented</a:t>
            </a:r>
          </a:p>
          <a:p>
            <a:r>
              <a:rPr lang="en-US" dirty="0" smtClean="0"/>
              <a:t>Pre-policy level implications</a:t>
            </a:r>
            <a:endParaRPr lang="en-US" dirty="0"/>
          </a:p>
        </p:txBody>
      </p:sp>
    </p:spTree>
    <p:extLst>
      <p:ext uri="{BB962C8B-B14F-4D97-AF65-F5344CB8AC3E}">
        <p14:creationId xmlns:p14="http://schemas.microsoft.com/office/powerpoint/2010/main" val="159108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Trek</Template>
  <TotalTime>2438</TotalTime>
  <Words>1659</Words>
  <Application>Microsoft Macintosh PowerPoint</Application>
  <PresentationFormat>On-screen Show (4:3)</PresentationFormat>
  <Paragraphs>183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WELCOME TO DEBATE!</vt:lpstr>
      <vt:lpstr>Why debate</vt:lpstr>
      <vt:lpstr>Debate  </vt:lpstr>
      <vt:lpstr>Debate  </vt:lpstr>
      <vt:lpstr>Debate Is:</vt:lpstr>
      <vt:lpstr>Types of Debate</vt:lpstr>
      <vt:lpstr>Characteristics: </vt:lpstr>
      <vt:lpstr>Lincoln-Douglas Debate</vt:lpstr>
      <vt:lpstr>Characteristics</vt:lpstr>
      <vt:lpstr>Which type of debate should I have my students do?</vt:lpstr>
      <vt:lpstr>How do I teach debate?!</vt:lpstr>
      <vt:lpstr>Argument/Claim</vt:lpstr>
      <vt:lpstr>Let’s practice</vt:lpstr>
      <vt:lpstr>Evidence</vt:lpstr>
      <vt:lpstr>Let’s practice</vt:lpstr>
      <vt:lpstr>Resolution  </vt:lpstr>
      <vt:lpstr>PowerPoint Presentation</vt:lpstr>
      <vt:lpstr>Resolution </vt:lpstr>
      <vt:lpstr>Resolutions </vt:lpstr>
      <vt:lpstr>Resolution</vt:lpstr>
      <vt:lpstr>PowerPoint Presentation</vt:lpstr>
      <vt:lpstr>PowerPoint Presentation</vt:lpstr>
      <vt:lpstr>Resolution  </vt:lpstr>
      <vt:lpstr>Resolution</vt:lpstr>
      <vt:lpstr>Resolution  </vt:lpstr>
      <vt:lpstr>Let’s talk about the resolution:</vt:lpstr>
      <vt:lpstr>What does a debate look like? </vt:lpstr>
      <vt:lpstr>What does a debate look like? </vt:lpstr>
      <vt:lpstr>Affirmative vs negative in Policy</vt:lpstr>
      <vt:lpstr>Affirmative VS Negative in LD</vt:lpstr>
      <vt:lpstr>Affirmative vs negative</vt:lpstr>
      <vt:lpstr>Affirmative vs negative</vt:lpstr>
      <vt:lpstr>Refutation</vt:lpstr>
      <vt:lpstr>Refutation</vt:lpstr>
      <vt:lpstr>Affirmative vs negative</vt:lpstr>
      <vt:lpstr>Affirmative vs negative</vt:lpstr>
      <vt:lpstr>Affirmative vs negative</vt:lpstr>
      <vt:lpstr>Affirmative vs negative</vt:lpstr>
      <vt:lpstr>format for Refutation</vt:lpstr>
      <vt:lpstr>Let’s practice the format… </vt:lpstr>
      <vt:lpstr>Let’s SPAR!</vt:lpstr>
      <vt:lpstr>Format</vt:lpstr>
    </vt:vector>
  </TitlesOfParts>
  <Company>The Westminster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DEBATE!</dc:title>
  <dc:creator>Administratr</dc:creator>
  <cp:lastModifiedBy>Leslie Robinett</cp:lastModifiedBy>
  <cp:revision>79</cp:revision>
  <dcterms:created xsi:type="dcterms:W3CDTF">2009-01-29T19:26:20Z</dcterms:created>
  <dcterms:modified xsi:type="dcterms:W3CDTF">2012-10-31T18:45:26Z</dcterms:modified>
</cp:coreProperties>
</file>